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3" r:id="rId4"/>
    <p:sldId id="257" r:id="rId5"/>
    <p:sldId id="256" r:id="rId6"/>
    <p:sldId id="260" r:id="rId7"/>
    <p:sldId id="272" r:id="rId8"/>
    <p:sldId id="273" r:id="rId9"/>
    <p:sldId id="282" r:id="rId10"/>
    <p:sldId id="262" r:id="rId11"/>
    <p:sldId id="274" r:id="rId12"/>
    <p:sldId id="277" r:id="rId13"/>
    <p:sldId id="275" r:id="rId14"/>
    <p:sldId id="279" r:id="rId15"/>
    <p:sldId id="280" r:id="rId16"/>
    <p:sldId id="278" r:id="rId17"/>
    <p:sldId id="266" r:id="rId18"/>
    <p:sldId id="258" r:id="rId19"/>
    <p:sldId id="264" r:id="rId20"/>
    <p:sldId id="261" r:id="rId21"/>
    <p:sldId id="265" r:id="rId22"/>
    <p:sldId id="283" r:id="rId23"/>
    <p:sldId id="270" r:id="rId24"/>
    <p:sldId id="267" r:id="rId25"/>
    <p:sldId id="268" r:id="rId26"/>
    <p:sldId id="269" r:id="rId27"/>
    <p:sldId id="28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44E50-FBF5-461F-8A05-DCB246FEF4C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A5A5C3-F444-429A-9D15-BC2D9BB4031E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F0C8927-1EE2-4B53-8978-3B80CC9E1BBA}" type="parTrans" cxnId="{34693231-6A27-41C4-BF83-5B84A2C950DC}">
      <dgm:prSet/>
      <dgm:spPr/>
      <dgm:t>
        <a:bodyPr/>
        <a:lstStyle/>
        <a:p>
          <a:endParaRPr lang="en-US"/>
        </a:p>
      </dgm:t>
    </dgm:pt>
    <dgm:pt modelId="{07F58930-9DF2-4C6B-AFDE-D67134DAA0F0}" type="sibTrans" cxnId="{34693231-6A27-41C4-BF83-5B84A2C950DC}">
      <dgm:prSet/>
      <dgm:spPr/>
      <dgm:t>
        <a:bodyPr/>
        <a:lstStyle/>
        <a:p>
          <a:endParaRPr lang="en-US"/>
        </a:p>
      </dgm:t>
    </dgm:pt>
    <dgm:pt modelId="{B3A2C4C6-33E1-432A-AA36-64E0A1DC95FD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niệm</a:t>
          </a:r>
          <a:r>
            <a: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danh</a:t>
          </a:r>
          <a:r>
            <a: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pháp</a:t>
          </a:r>
          <a:endParaRPr lang="en-US" sz="3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5F33B1-EBEE-481F-BBC8-8242683222E5}" type="parTrans" cxnId="{5E2E656C-87E7-43D0-A920-D9569A7CF42C}">
      <dgm:prSet/>
      <dgm:spPr/>
      <dgm:t>
        <a:bodyPr/>
        <a:lstStyle/>
        <a:p>
          <a:endParaRPr lang="en-US"/>
        </a:p>
      </dgm:t>
    </dgm:pt>
    <dgm:pt modelId="{75797440-8566-4EC7-B065-016362484E68}" type="sibTrans" cxnId="{5E2E656C-87E7-43D0-A920-D9569A7CF42C}">
      <dgm:prSet/>
      <dgm:spPr/>
      <dgm:t>
        <a:bodyPr/>
        <a:lstStyle/>
        <a:p>
          <a:endParaRPr lang="en-US"/>
        </a:p>
      </dgm:t>
    </dgm:pt>
    <dgm:pt modelId="{5FA1526F-F19E-4FED-8625-4E6F5964FFF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7D42251F-0496-480E-9695-8F70DCD334B1}" type="parTrans" cxnId="{43ADBB7B-98B6-4783-9C0E-CB3EF0D23B4D}">
      <dgm:prSet/>
      <dgm:spPr/>
      <dgm:t>
        <a:bodyPr/>
        <a:lstStyle/>
        <a:p>
          <a:endParaRPr lang="en-US"/>
        </a:p>
      </dgm:t>
    </dgm:pt>
    <dgm:pt modelId="{2B3E9BF2-9E0F-40CC-8322-199290229403}" type="sibTrans" cxnId="{43ADBB7B-98B6-4783-9C0E-CB3EF0D23B4D}">
      <dgm:prSet/>
      <dgm:spPr/>
      <dgm:t>
        <a:bodyPr/>
        <a:lstStyle/>
        <a:p>
          <a:endParaRPr lang="en-US"/>
        </a:p>
      </dgm:t>
    </dgm:pt>
    <dgm:pt modelId="{B2F32DD7-2E7A-41C8-8223-6D543D001955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lý</a:t>
          </a:r>
          <a:endParaRPr lang="en-US" sz="3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5CFB0B-91F8-4280-9DC5-91280E0CC1EC}" type="parTrans" cxnId="{9756B59D-3D54-4772-9749-CB7CAE1CAC9C}">
      <dgm:prSet/>
      <dgm:spPr/>
      <dgm:t>
        <a:bodyPr/>
        <a:lstStyle/>
        <a:p>
          <a:endParaRPr lang="en-US"/>
        </a:p>
      </dgm:t>
    </dgm:pt>
    <dgm:pt modelId="{AC8FF6BA-F1AD-4C1C-99E1-0E97BF90F15A}" type="sibTrans" cxnId="{9756B59D-3D54-4772-9749-CB7CAE1CAC9C}">
      <dgm:prSet/>
      <dgm:spPr/>
      <dgm:t>
        <a:bodyPr/>
        <a:lstStyle/>
        <a:p>
          <a:endParaRPr lang="en-US"/>
        </a:p>
      </dgm:t>
    </dgm:pt>
    <dgm:pt modelId="{7EA8E117-51F6-4E87-8FC0-BC82D627337E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C7860E15-42D9-4069-B7C4-AF43B9D89EF1}" type="parTrans" cxnId="{A34F2987-B5B5-4CB7-B298-0A8DF78741BC}">
      <dgm:prSet/>
      <dgm:spPr/>
      <dgm:t>
        <a:bodyPr/>
        <a:lstStyle/>
        <a:p>
          <a:endParaRPr lang="en-US"/>
        </a:p>
      </dgm:t>
    </dgm:pt>
    <dgm:pt modelId="{108F9DD2-DBCE-4F23-B625-550EF3332163}" type="sibTrans" cxnId="{A34F2987-B5B5-4CB7-B298-0A8DF78741BC}">
      <dgm:prSet/>
      <dgm:spPr/>
      <dgm:t>
        <a:bodyPr/>
        <a:lstStyle/>
        <a:p>
          <a:endParaRPr lang="en-US"/>
        </a:p>
      </dgm:t>
    </dgm:pt>
    <dgm:pt modelId="{76E663CF-D3A9-43DC-A748-DDE0E0D7A284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tử</a:t>
          </a:r>
          <a:r>
            <a: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28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1E0C59-384D-4520-AB42-6FA5A6FB8AA5}" type="parTrans" cxnId="{8F81E3F5-EE29-45A6-BA13-8CF1FC25B009}">
      <dgm:prSet/>
      <dgm:spPr/>
      <dgm:t>
        <a:bodyPr/>
        <a:lstStyle/>
        <a:p>
          <a:endParaRPr lang="en-US"/>
        </a:p>
      </dgm:t>
    </dgm:pt>
    <dgm:pt modelId="{FC85FE13-1680-4661-98A0-8BEB10BEB03B}" type="sibTrans" cxnId="{8F81E3F5-EE29-45A6-BA13-8CF1FC25B009}">
      <dgm:prSet/>
      <dgm:spPr/>
      <dgm:t>
        <a:bodyPr/>
        <a:lstStyle/>
        <a:p>
          <a:endParaRPr lang="en-US"/>
        </a:p>
      </dgm:t>
    </dgm:pt>
    <dgm:pt modelId="{5C6E1DC3-EC6F-43B2-905B-338F27D6F9C9}" type="pres">
      <dgm:prSet presAssocID="{B1444E50-FBF5-461F-8A05-DCB246FEF4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FD20B9-DEDB-4E8D-B57F-5BBCAD406B01}" type="pres">
      <dgm:prSet presAssocID="{ADA5A5C3-F444-429A-9D15-BC2D9BB4031E}" presName="composite" presStyleCnt="0"/>
      <dgm:spPr/>
    </dgm:pt>
    <dgm:pt modelId="{AAAC392C-E86B-4AF7-8F71-8A7B1D055C06}" type="pres">
      <dgm:prSet presAssocID="{ADA5A5C3-F444-429A-9D15-BC2D9BB403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E45ED-A1D2-4BBD-818B-1585AC415888}" type="pres">
      <dgm:prSet presAssocID="{ADA5A5C3-F444-429A-9D15-BC2D9BB4031E}" presName="descendantText" presStyleLbl="alignAcc1" presStyleIdx="0" presStyleCnt="3" custScaleX="92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C47D8-6FB8-465F-ABB0-F2E6EED88E0E}" type="pres">
      <dgm:prSet presAssocID="{07F58930-9DF2-4C6B-AFDE-D67134DAA0F0}" presName="sp" presStyleCnt="0"/>
      <dgm:spPr/>
    </dgm:pt>
    <dgm:pt modelId="{10685EC9-D2A4-4091-A7BE-D300561F8450}" type="pres">
      <dgm:prSet presAssocID="{5FA1526F-F19E-4FED-8625-4E6F5964FFF8}" presName="composite" presStyleCnt="0"/>
      <dgm:spPr/>
    </dgm:pt>
    <dgm:pt modelId="{7B9C6E48-45D5-426F-97F2-7983680010F9}" type="pres">
      <dgm:prSet presAssocID="{5FA1526F-F19E-4FED-8625-4E6F5964FF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A19B7-A7F6-4439-B37F-029BABCC349E}" type="pres">
      <dgm:prSet presAssocID="{5FA1526F-F19E-4FED-8625-4E6F5964FFF8}" presName="descendantText" presStyleLbl="alignAcc1" presStyleIdx="1" presStyleCnt="3" custScaleX="93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D6114-CA94-4789-A37D-E44BE71CCF2F}" type="pres">
      <dgm:prSet presAssocID="{2B3E9BF2-9E0F-40CC-8322-199290229403}" presName="sp" presStyleCnt="0"/>
      <dgm:spPr/>
    </dgm:pt>
    <dgm:pt modelId="{E06108EC-EB2C-4B62-86BE-80FCFD65E2D6}" type="pres">
      <dgm:prSet presAssocID="{7EA8E117-51F6-4E87-8FC0-BC82D627337E}" presName="composite" presStyleCnt="0"/>
      <dgm:spPr/>
    </dgm:pt>
    <dgm:pt modelId="{ECCC00BB-470B-4C87-94C8-0DA8269EA0F3}" type="pres">
      <dgm:prSet presAssocID="{7EA8E117-51F6-4E87-8FC0-BC82D62733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F44BB-F1B4-43FD-9158-AC16EA5BE651}" type="pres">
      <dgm:prSet presAssocID="{7EA8E117-51F6-4E87-8FC0-BC82D627337E}" presName="descendantText" presStyleLbl="alignAcc1" presStyleIdx="2" presStyleCnt="3" custScaleX="93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F9F1C-B067-4AA9-B8FD-1E2C6B5CE074}" type="presOf" srcId="{B1444E50-FBF5-461F-8A05-DCB246FEF4C4}" destId="{5C6E1DC3-EC6F-43B2-905B-338F27D6F9C9}" srcOrd="0" destOrd="0" presId="urn:microsoft.com/office/officeart/2005/8/layout/chevron2"/>
    <dgm:cxn modelId="{9756B59D-3D54-4772-9749-CB7CAE1CAC9C}" srcId="{5FA1526F-F19E-4FED-8625-4E6F5964FFF8}" destId="{B2F32DD7-2E7A-41C8-8223-6D543D001955}" srcOrd="0" destOrd="0" parTransId="{935CFB0B-91F8-4280-9DC5-91280E0CC1EC}" sibTransId="{AC8FF6BA-F1AD-4C1C-99E1-0E97BF90F15A}"/>
    <dgm:cxn modelId="{A34F2987-B5B5-4CB7-B298-0A8DF78741BC}" srcId="{B1444E50-FBF5-461F-8A05-DCB246FEF4C4}" destId="{7EA8E117-51F6-4E87-8FC0-BC82D627337E}" srcOrd="2" destOrd="0" parTransId="{C7860E15-42D9-4069-B7C4-AF43B9D89EF1}" sibTransId="{108F9DD2-DBCE-4F23-B625-550EF3332163}"/>
    <dgm:cxn modelId="{0EE7F8D9-AE60-4A5D-8409-BED5DA90AD2A}" type="presOf" srcId="{ADA5A5C3-F444-429A-9D15-BC2D9BB4031E}" destId="{AAAC392C-E86B-4AF7-8F71-8A7B1D055C06}" srcOrd="0" destOrd="0" presId="urn:microsoft.com/office/officeart/2005/8/layout/chevron2"/>
    <dgm:cxn modelId="{9F1DF548-1303-4C6F-ADD4-E6C9EB8A4C7A}" type="presOf" srcId="{76E663CF-D3A9-43DC-A748-DDE0E0D7A284}" destId="{764F44BB-F1B4-43FD-9158-AC16EA5BE651}" srcOrd="0" destOrd="0" presId="urn:microsoft.com/office/officeart/2005/8/layout/chevron2"/>
    <dgm:cxn modelId="{8F81E3F5-EE29-45A6-BA13-8CF1FC25B009}" srcId="{7EA8E117-51F6-4E87-8FC0-BC82D627337E}" destId="{76E663CF-D3A9-43DC-A748-DDE0E0D7A284}" srcOrd="0" destOrd="0" parTransId="{EF1E0C59-384D-4520-AB42-6FA5A6FB8AA5}" sibTransId="{FC85FE13-1680-4661-98A0-8BEB10BEB03B}"/>
    <dgm:cxn modelId="{5E2E656C-87E7-43D0-A920-D9569A7CF42C}" srcId="{ADA5A5C3-F444-429A-9D15-BC2D9BB4031E}" destId="{B3A2C4C6-33E1-432A-AA36-64E0A1DC95FD}" srcOrd="0" destOrd="0" parTransId="{E45F33B1-EBEE-481F-BBC8-8242683222E5}" sibTransId="{75797440-8566-4EC7-B065-016362484E68}"/>
    <dgm:cxn modelId="{DC03E4D4-B2FF-48FD-BA08-BDA81425A7BE}" type="presOf" srcId="{5FA1526F-F19E-4FED-8625-4E6F5964FFF8}" destId="{7B9C6E48-45D5-426F-97F2-7983680010F9}" srcOrd="0" destOrd="0" presId="urn:microsoft.com/office/officeart/2005/8/layout/chevron2"/>
    <dgm:cxn modelId="{2DA39CDF-7C7F-4C7D-92E2-67E483D74B51}" type="presOf" srcId="{B3A2C4C6-33E1-432A-AA36-64E0A1DC95FD}" destId="{7FAE45ED-A1D2-4BBD-818B-1585AC415888}" srcOrd="0" destOrd="0" presId="urn:microsoft.com/office/officeart/2005/8/layout/chevron2"/>
    <dgm:cxn modelId="{97C45C26-80A0-4E99-93C7-353A02B1D2A0}" type="presOf" srcId="{7EA8E117-51F6-4E87-8FC0-BC82D627337E}" destId="{ECCC00BB-470B-4C87-94C8-0DA8269EA0F3}" srcOrd="0" destOrd="0" presId="urn:microsoft.com/office/officeart/2005/8/layout/chevron2"/>
    <dgm:cxn modelId="{43ADBB7B-98B6-4783-9C0E-CB3EF0D23B4D}" srcId="{B1444E50-FBF5-461F-8A05-DCB246FEF4C4}" destId="{5FA1526F-F19E-4FED-8625-4E6F5964FFF8}" srcOrd="1" destOrd="0" parTransId="{7D42251F-0496-480E-9695-8F70DCD334B1}" sibTransId="{2B3E9BF2-9E0F-40CC-8322-199290229403}"/>
    <dgm:cxn modelId="{1A791E7A-D6FF-41C8-8AD5-A07B9C466E9E}" type="presOf" srcId="{B2F32DD7-2E7A-41C8-8223-6D543D001955}" destId="{DA3A19B7-A7F6-4439-B37F-029BABCC349E}" srcOrd="0" destOrd="0" presId="urn:microsoft.com/office/officeart/2005/8/layout/chevron2"/>
    <dgm:cxn modelId="{34693231-6A27-41C4-BF83-5B84A2C950DC}" srcId="{B1444E50-FBF5-461F-8A05-DCB246FEF4C4}" destId="{ADA5A5C3-F444-429A-9D15-BC2D9BB4031E}" srcOrd="0" destOrd="0" parTransId="{CF0C8927-1EE2-4B53-8978-3B80CC9E1BBA}" sibTransId="{07F58930-9DF2-4C6B-AFDE-D67134DAA0F0}"/>
    <dgm:cxn modelId="{BA4B22B3-CB9A-44C6-B318-C7C7C304E62E}" type="presParOf" srcId="{5C6E1DC3-EC6F-43B2-905B-338F27D6F9C9}" destId="{D3FD20B9-DEDB-4E8D-B57F-5BBCAD406B01}" srcOrd="0" destOrd="0" presId="urn:microsoft.com/office/officeart/2005/8/layout/chevron2"/>
    <dgm:cxn modelId="{7E8086BC-71A0-494A-A318-2514F1F22C8D}" type="presParOf" srcId="{D3FD20B9-DEDB-4E8D-B57F-5BBCAD406B01}" destId="{AAAC392C-E86B-4AF7-8F71-8A7B1D055C06}" srcOrd="0" destOrd="0" presId="urn:microsoft.com/office/officeart/2005/8/layout/chevron2"/>
    <dgm:cxn modelId="{5B4BBCA5-873B-4229-869B-EF75DB734525}" type="presParOf" srcId="{D3FD20B9-DEDB-4E8D-B57F-5BBCAD406B01}" destId="{7FAE45ED-A1D2-4BBD-818B-1585AC415888}" srcOrd="1" destOrd="0" presId="urn:microsoft.com/office/officeart/2005/8/layout/chevron2"/>
    <dgm:cxn modelId="{FA653763-63C4-4ABD-95AC-043578D1EBFA}" type="presParOf" srcId="{5C6E1DC3-EC6F-43B2-905B-338F27D6F9C9}" destId="{894C47D8-6FB8-465F-ABB0-F2E6EED88E0E}" srcOrd="1" destOrd="0" presId="urn:microsoft.com/office/officeart/2005/8/layout/chevron2"/>
    <dgm:cxn modelId="{ED2B48CE-557E-4F2D-85F7-68384058AA25}" type="presParOf" srcId="{5C6E1DC3-EC6F-43B2-905B-338F27D6F9C9}" destId="{10685EC9-D2A4-4091-A7BE-D300561F8450}" srcOrd="2" destOrd="0" presId="urn:microsoft.com/office/officeart/2005/8/layout/chevron2"/>
    <dgm:cxn modelId="{673103D0-1018-497A-BEA2-AE4C79419555}" type="presParOf" srcId="{10685EC9-D2A4-4091-A7BE-D300561F8450}" destId="{7B9C6E48-45D5-426F-97F2-7983680010F9}" srcOrd="0" destOrd="0" presId="urn:microsoft.com/office/officeart/2005/8/layout/chevron2"/>
    <dgm:cxn modelId="{0D84ECFC-979C-4E05-977D-C0609E4D27DA}" type="presParOf" srcId="{10685EC9-D2A4-4091-A7BE-D300561F8450}" destId="{DA3A19B7-A7F6-4439-B37F-029BABCC349E}" srcOrd="1" destOrd="0" presId="urn:microsoft.com/office/officeart/2005/8/layout/chevron2"/>
    <dgm:cxn modelId="{674B89A0-B0A7-4595-A2F6-7A7C952E0D60}" type="presParOf" srcId="{5C6E1DC3-EC6F-43B2-905B-338F27D6F9C9}" destId="{3CBD6114-CA94-4789-A37D-E44BE71CCF2F}" srcOrd="3" destOrd="0" presId="urn:microsoft.com/office/officeart/2005/8/layout/chevron2"/>
    <dgm:cxn modelId="{9FCB0A89-F8A1-4B5F-AB2A-9BB2F8E049D4}" type="presParOf" srcId="{5C6E1DC3-EC6F-43B2-905B-338F27D6F9C9}" destId="{E06108EC-EB2C-4B62-86BE-80FCFD65E2D6}" srcOrd="4" destOrd="0" presId="urn:microsoft.com/office/officeart/2005/8/layout/chevron2"/>
    <dgm:cxn modelId="{6579AE35-5AE1-4516-B322-CA1CA44798A4}" type="presParOf" srcId="{E06108EC-EB2C-4B62-86BE-80FCFD65E2D6}" destId="{ECCC00BB-470B-4C87-94C8-0DA8269EA0F3}" srcOrd="0" destOrd="0" presId="urn:microsoft.com/office/officeart/2005/8/layout/chevron2"/>
    <dgm:cxn modelId="{079232B3-209F-4917-8894-239691C1D10C}" type="presParOf" srcId="{E06108EC-EB2C-4B62-86BE-80FCFD65E2D6}" destId="{764F44BB-F1B4-43FD-9158-AC16EA5BE6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C392C-E86B-4AF7-8F71-8A7B1D055C06}">
      <dsp:nvSpPr>
        <dsp:cNvPr id="0" name=""/>
        <dsp:cNvSpPr/>
      </dsp:nvSpPr>
      <dsp:spPr>
        <a:xfrm rot="5400000">
          <a:off x="-86285" y="201624"/>
          <a:ext cx="1337200" cy="936040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I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295" y="469064"/>
        <a:ext cx="936040" cy="401160"/>
      </dsp:txXfrm>
    </dsp:sp>
    <dsp:sp modelId="{7FAE45ED-A1D2-4BBD-818B-1585AC415888}">
      <dsp:nvSpPr>
        <dsp:cNvPr id="0" name=""/>
        <dsp:cNvSpPr/>
      </dsp:nvSpPr>
      <dsp:spPr>
        <a:xfrm rot="5400000">
          <a:off x="4186324" y="-2861474"/>
          <a:ext cx="869180" cy="6594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niệm</a:t>
          </a:r>
          <a:r>
            <a:rPr lang="en-US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danh</a:t>
          </a:r>
          <a:r>
            <a:rPr lang="en-US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pháp</a:t>
          </a:r>
          <a:endParaRPr lang="en-US" sz="32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23805" y="43475"/>
        <a:ext cx="6551788" cy="784320"/>
      </dsp:txXfrm>
    </dsp:sp>
    <dsp:sp modelId="{7B9C6E48-45D5-426F-97F2-7983680010F9}">
      <dsp:nvSpPr>
        <dsp:cNvPr id="0" name=""/>
        <dsp:cNvSpPr/>
      </dsp:nvSpPr>
      <dsp:spPr>
        <a:xfrm rot="5400000">
          <a:off x="-86285" y="1340821"/>
          <a:ext cx="1337200" cy="936040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II</a:t>
          </a:r>
          <a:endParaRPr lang="en-US" sz="2600" kern="1200" dirty="0"/>
        </a:p>
      </dsp:txBody>
      <dsp:txXfrm rot="-5400000">
        <a:off x="114295" y="1608261"/>
        <a:ext cx="936040" cy="401160"/>
      </dsp:txXfrm>
    </dsp:sp>
    <dsp:sp modelId="{DA3A19B7-A7F6-4439-B37F-029BABCC349E}">
      <dsp:nvSpPr>
        <dsp:cNvPr id="0" name=""/>
        <dsp:cNvSpPr/>
      </dsp:nvSpPr>
      <dsp:spPr>
        <a:xfrm rot="5400000">
          <a:off x="4186324" y="-1767159"/>
          <a:ext cx="869180" cy="6683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lý</a:t>
          </a:r>
          <a:endParaRPr lang="en-US" sz="32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78923" y="1182672"/>
        <a:ext cx="6641552" cy="784320"/>
      </dsp:txXfrm>
    </dsp:sp>
    <dsp:sp modelId="{ECCC00BB-470B-4C87-94C8-0DA8269EA0F3}">
      <dsp:nvSpPr>
        <dsp:cNvPr id="0" name=""/>
        <dsp:cNvSpPr/>
      </dsp:nvSpPr>
      <dsp:spPr>
        <a:xfrm rot="5400000">
          <a:off x="-86285" y="2480019"/>
          <a:ext cx="1337200" cy="936040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III</a:t>
          </a:r>
          <a:endParaRPr lang="en-US" sz="2600" kern="1200" dirty="0"/>
        </a:p>
      </dsp:txBody>
      <dsp:txXfrm rot="-5400000">
        <a:off x="114295" y="2747459"/>
        <a:ext cx="936040" cy="401160"/>
      </dsp:txXfrm>
    </dsp:sp>
    <dsp:sp modelId="{764F44BB-F1B4-43FD-9158-AC16EA5BE651}">
      <dsp:nvSpPr>
        <dsp:cNvPr id="0" name=""/>
        <dsp:cNvSpPr/>
      </dsp:nvSpPr>
      <dsp:spPr>
        <a:xfrm rot="5400000">
          <a:off x="4186324" y="-627961"/>
          <a:ext cx="869180" cy="6683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2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tử</a:t>
          </a:r>
          <a:r>
            <a:rPr lang="en-US" sz="2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2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28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78923" y="2321870"/>
        <a:ext cx="6641552" cy="78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6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9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86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48D84-3375-46AD-8AC2-8E879B59E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7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AD640-B678-4292-8F31-0207315A1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3EF59-3A78-4481-A592-EF842106F7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4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60F3D-97C3-4DA6-801A-E8C28E243B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5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8B53-1A78-4132-A84C-9724F1C32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0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62DB-C59D-4377-8347-35F7794A71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73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C1F94-BF2F-4FEE-838E-30CC5E1138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15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5A264-17FE-43AA-9EAC-72B41A04F1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3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42450-18C5-4C53-9703-8522E47641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24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61BC5-0466-4ACB-9BE2-D6EEB3C33B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75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EAE0D-4FFB-41D9-BE5F-EDC3530488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8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EEC563F-B770-43D3-836D-A8CA571419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27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022914A-E513-4286-8B43-0688FDDB22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1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6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F4B83-6F42-479F-B832-C3B893A78559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8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D885A8-5160-4450-8135-25618C4CF4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5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3vwvAECq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hyperlink" Target="https://www.youtube.com/watch?v=VhKDhxv-Sd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món ngon từ cá hồi giàu dinh dưỡng dễ làm tại nhà | Sức khỏe và Cộng 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0550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20294"/>
            <a:ext cx="6400800" cy="4762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protein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1"/>
            <a:ext cx="7086600" cy="60959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AMIN, AMINO AXIT, PEPTIT VÀ PROTEIN</a:t>
            </a:r>
            <a:endParaRPr lang="en-US" sz="2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7206" y="0"/>
            <a:ext cx="2074606" cy="60959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3: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128885"/>
            <a:ext cx="2438400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(4) 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82763" y="74295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                -</a:t>
            </a: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="1" baseline="-25000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b="1" baseline="-25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671762" y="2400300"/>
            <a:ext cx="304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 -NH-</a:t>
            </a:r>
            <a:endParaRPr lang="en-US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1763" y="74295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2 </a:t>
            </a:r>
            <a:endParaRPr lang="en-US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228600" y="742950"/>
            <a:ext cx="37338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                 C     - C      -C 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endParaRPr lang="en-US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1562" y="2414587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C      -C              C    </a:t>
            </a: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  </a:t>
            </a:r>
            <a:endParaRPr lang="en-US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04962" y="2414587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2                  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</a:t>
            </a: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endParaRPr lang="en-US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277813" y="2109108"/>
            <a:ext cx="1714500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2: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43200" y="57150"/>
            <a:ext cx="1751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(2/1/1)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304800" y="3068531"/>
            <a:ext cx="1028700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- 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3: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2971800" y="165735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782763" y="127635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                -</a:t>
            </a: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="1" baseline="-25000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b="1" baseline="-25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39963" y="127635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H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35063" y="1276350"/>
            <a:ext cx="247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         C     - C   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905000" y="3262312"/>
            <a:ext cx="990600" cy="482600"/>
            <a:chOff x="1905001" y="5629275"/>
            <a:chExt cx="990600" cy="482263"/>
          </a:xfrm>
        </p:grpSpPr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1905001" y="5629275"/>
              <a:ext cx="99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  <a:latin typeface="Times New Roman" pitchFamily="18" charset="0"/>
                </a:rPr>
                <a:t> -N-</a:t>
              </a:r>
              <a:endParaRPr lang="en-US" b="1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2286000" y="5959138"/>
              <a:ext cx="0" cy="15240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819400" y="1733550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647950" y="1733550"/>
            <a:ext cx="61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</a:rPr>
              <a:t>C  </a:t>
            </a:r>
            <a:endParaRPr lang="en-US" b="1" baseline="-250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286000" y="3267075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C</a:t>
            </a:r>
            <a:endParaRPr lang="en-US" b="1" baseline="-25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05000" y="3729037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C</a:t>
            </a:r>
            <a:endParaRPr lang="en-US" b="1" baseline="-25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219200" y="3271837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C</a:t>
            </a:r>
            <a:endParaRPr lang="en-US" b="1" baseline="-25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495550" y="3257550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133600" y="3729037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428750" y="3267075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0" name="Rectangle 61"/>
          <p:cNvSpPr>
            <a:spLocks noChangeArrowheads="1"/>
          </p:cNvSpPr>
          <p:nvPr/>
        </p:nvSpPr>
        <p:spPr bwMode="auto">
          <a:xfrm>
            <a:off x="190500" y="666750"/>
            <a:ext cx="1714500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 1: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56778" y="74295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propyl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1340924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sopropyl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42350" y="2400240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etyl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metyl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15862" y="3344802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metyl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381000" y="67330"/>
            <a:ext cx="3505200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1981200" y="666750"/>
            <a:ext cx="3413126" cy="461963"/>
            <a:chOff x="1406" y="2352"/>
            <a:chExt cx="2150" cy="388"/>
          </a:xfrm>
        </p:grpSpPr>
        <p:sp>
          <p:nvSpPr>
            <p:cNvPr id="12312" name="Text Box 9"/>
            <p:cNvSpPr txBox="1">
              <a:spLocks noChangeArrowheads="1"/>
            </p:cNvSpPr>
            <p:nvPr/>
          </p:nvSpPr>
          <p:spPr bwMode="auto">
            <a:xfrm>
              <a:off x="1406" y="2352"/>
              <a:ext cx="200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CH</a:t>
              </a:r>
              <a:r>
                <a:rPr lang="en-US" b="1" baseline="-2500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-CH</a:t>
              </a:r>
              <a:r>
                <a:rPr lang="en-US" b="1" baseline="-2500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-CH</a:t>
              </a:r>
              <a:r>
                <a:rPr lang="en-US" b="1" baseline="-2500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-CH</a:t>
              </a:r>
              <a:r>
                <a:rPr lang="en-US" b="1" baseline="-2500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0280" name="Text Box 10"/>
            <p:cNvSpPr txBox="1">
              <a:spLocks noChangeArrowheads="1"/>
            </p:cNvSpPr>
            <p:nvPr/>
          </p:nvSpPr>
          <p:spPr bwMode="auto">
            <a:xfrm>
              <a:off x="2971" y="2352"/>
              <a:ext cx="5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 -</a:t>
              </a:r>
              <a:r>
                <a:rPr lang="en-US" b="1" dirty="0" smtClean="0">
                  <a:solidFill>
                    <a:srgbClr val="CC0000"/>
                  </a:solidFill>
                  <a:latin typeface="Times New Roman" pitchFamily="18" charset="0"/>
                </a:rPr>
                <a:t>NH</a:t>
              </a:r>
              <a:r>
                <a:rPr lang="en-US" b="1" baseline="-25000" dirty="0" smtClean="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endParaRPr lang="en-US" b="1" dirty="0" smtClean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245" name="Group 12"/>
          <p:cNvGrpSpPr>
            <a:grpSpLocks/>
          </p:cNvGrpSpPr>
          <p:nvPr/>
        </p:nvGrpSpPr>
        <p:grpSpPr bwMode="auto">
          <a:xfrm>
            <a:off x="2541588" y="1463268"/>
            <a:ext cx="3021012" cy="956071"/>
            <a:chOff x="288" y="2688"/>
            <a:chExt cx="1903" cy="803"/>
          </a:xfrm>
        </p:grpSpPr>
        <p:sp>
          <p:nvSpPr>
            <p:cNvPr id="12309" name="Text Box 13"/>
            <p:cNvSpPr txBox="1">
              <a:spLocks noChangeArrowheads="1"/>
            </p:cNvSpPr>
            <p:nvPr/>
          </p:nvSpPr>
          <p:spPr bwMode="auto">
            <a:xfrm>
              <a:off x="1327" y="3103"/>
              <a:ext cx="47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CH</a:t>
              </a:r>
              <a:r>
                <a:rPr lang="en-US" b="1" baseline="-25000" dirty="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2310" name="Text Box 14"/>
            <p:cNvSpPr txBox="1">
              <a:spLocks noChangeArrowheads="1"/>
            </p:cNvSpPr>
            <p:nvPr/>
          </p:nvSpPr>
          <p:spPr bwMode="auto">
            <a:xfrm>
              <a:off x="288" y="2688"/>
              <a:ext cx="190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    CH</a:t>
              </a:r>
              <a:r>
                <a:rPr lang="en-US" b="1" baseline="-25000" dirty="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-CH</a:t>
              </a:r>
              <a:r>
                <a:rPr lang="en-US" b="1" baseline="-25000" dirty="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-CH</a:t>
              </a:r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</a:rPr>
                <a:t>-NH</a:t>
              </a:r>
              <a:r>
                <a:rPr lang="en-US" b="1" baseline="-25000" dirty="0">
                  <a:solidFill>
                    <a:srgbClr val="C00000"/>
                  </a:solidFill>
                  <a:latin typeface="Times New Roman" pitchFamily="18" charset="0"/>
                </a:rPr>
                <a:t>2</a:t>
              </a:r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2311" name="Line 15"/>
            <p:cNvSpPr>
              <a:spLocks noChangeShapeType="1"/>
            </p:cNvSpPr>
            <p:nvPr/>
          </p:nvSpPr>
          <p:spPr bwMode="auto">
            <a:xfrm>
              <a:off x="1423" y="304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61"/>
          <p:cNvSpPr>
            <a:spLocks noChangeArrowheads="1"/>
          </p:cNvSpPr>
          <p:nvPr/>
        </p:nvSpPr>
        <p:spPr bwMode="auto">
          <a:xfrm>
            <a:off x="457200" y="1497802"/>
            <a:ext cx="3733800" cy="39290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1:</a:t>
            </a:r>
          </a:p>
        </p:txBody>
      </p: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3200400" y="3447472"/>
            <a:ext cx="2286000" cy="1319213"/>
            <a:chOff x="3360" y="2160"/>
            <a:chExt cx="1440" cy="1108"/>
          </a:xfrm>
        </p:grpSpPr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3360" y="2544"/>
              <a:ext cx="1440" cy="724"/>
              <a:chOff x="3360" y="1104"/>
              <a:chExt cx="1440" cy="724"/>
            </a:xfrm>
          </p:grpSpPr>
          <p:grpSp>
            <p:nvGrpSpPr>
              <p:cNvPr id="12305" name="Group 18"/>
              <p:cNvGrpSpPr>
                <a:grpSpLocks/>
              </p:cNvGrpSpPr>
              <p:nvPr/>
            </p:nvGrpSpPr>
            <p:grpSpPr bwMode="auto">
              <a:xfrm>
                <a:off x="3360" y="1104"/>
                <a:ext cx="1440" cy="442"/>
                <a:chOff x="3360" y="1104"/>
                <a:chExt cx="1440" cy="442"/>
              </a:xfrm>
            </p:grpSpPr>
            <p:sp>
              <p:nvSpPr>
                <p:cNvPr id="123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360" y="1104"/>
                  <a:ext cx="1440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b="1" dirty="0">
                      <a:solidFill>
                        <a:srgbClr val="003366"/>
                      </a:solidFill>
                      <a:latin typeface="Times New Roman" pitchFamily="18" charset="0"/>
                    </a:rPr>
                    <a:t>    CH</a:t>
                  </a:r>
                  <a:r>
                    <a:rPr lang="en-US" b="1" baseline="-25000" dirty="0">
                      <a:solidFill>
                        <a:srgbClr val="003366"/>
                      </a:solidFill>
                      <a:latin typeface="Times New Roman" pitchFamily="18" charset="0"/>
                    </a:rPr>
                    <a:t>3</a:t>
                  </a:r>
                  <a:r>
                    <a:rPr lang="en-US" b="1" dirty="0">
                      <a:solidFill>
                        <a:srgbClr val="003366"/>
                      </a:solidFill>
                      <a:latin typeface="Times New Roman" pitchFamily="18" charset="0"/>
                    </a:rPr>
                    <a:t>-C- </a:t>
                  </a:r>
                  <a:r>
                    <a:rPr lang="en-US" b="1" dirty="0">
                      <a:solidFill>
                        <a:srgbClr val="C00000"/>
                      </a:solidFill>
                      <a:latin typeface="Times New Roman" pitchFamily="18" charset="0"/>
                    </a:rPr>
                    <a:t>NH</a:t>
                  </a:r>
                  <a:r>
                    <a:rPr lang="en-US" b="1" baseline="-25000" dirty="0">
                      <a:solidFill>
                        <a:srgbClr val="C00000"/>
                      </a:solidFill>
                      <a:latin typeface="Times New Roman" pitchFamily="18" charset="0"/>
                    </a:rPr>
                    <a:t>2</a:t>
                  </a:r>
                  <a:endParaRPr lang="en-US" b="1" baseline="-25000" dirty="0">
                    <a:solidFill>
                      <a:srgbClr val="C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2308" name="Line 20"/>
                <p:cNvSpPr>
                  <a:spLocks noChangeShapeType="1"/>
                </p:cNvSpPr>
                <p:nvPr/>
              </p:nvSpPr>
              <p:spPr bwMode="auto">
                <a:xfrm>
                  <a:off x="4080" y="140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06" name="Text Box 21"/>
              <p:cNvSpPr txBox="1">
                <a:spLocks noChangeArrowheads="1"/>
              </p:cNvSpPr>
              <p:nvPr/>
            </p:nvSpPr>
            <p:spPr bwMode="auto">
              <a:xfrm>
                <a:off x="3984" y="1440"/>
                <a:ext cx="48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CH</a:t>
                </a:r>
                <a:r>
                  <a:rPr lang="en-US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endParaRPr lang="en-US" b="1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303" name="Text Box 22"/>
            <p:cNvSpPr txBox="1">
              <a:spLocks noChangeArrowheads="1"/>
            </p:cNvSpPr>
            <p:nvPr/>
          </p:nvSpPr>
          <p:spPr bwMode="auto">
            <a:xfrm>
              <a:off x="3937" y="2160"/>
              <a:ext cx="47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CH</a:t>
              </a:r>
              <a:r>
                <a:rPr lang="en-US" b="1" baseline="-25000" dirty="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2304" name="Line 23"/>
            <p:cNvSpPr>
              <a:spLocks noChangeShapeType="1"/>
            </p:cNvSpPr>
            <p:nvPr/>
          </p:nvSpPr>
          <p:spPr bwMode="auto">
            <a:xfrm>
              <a:off x="4080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24"/>
          <p:cNvGrpSpPr>
            <a:grpSpLocks/>
          </p:cNvGrpSpPr>
          <p:nvPr/>
        </p:nvGrpSpPr>
        <p:grpSpPr bwMode="auto">
          <a:xfrm>
            <a:off x="2443162" y="2581413"/>
            <a:ext cx="3043238" cy="810816"/>
            <a:chOff x="3936" y="2587"/>
            <a:chExt cx="1917" cy="681"/>
          </a:xfrm>
        </p:grpSpPr>
        <p:grpSp>
          <p:nvGrpSpPr>
            <p:cNvPr id="12296" name="Group 25"/>
            <p:cNvGrpSpPr>
              <a:grpSpLocks/>
            </p:cNvGrpSpPr>
            <p:nvPr/>
          </p:nvGrpSpPr>
          <p:grpSpPr bwMode="auto">
            <a:xfrm>
              <a:off x="3936" y="2589"/>
              <a:ext cx="1567" cy="679"/>
              <a:chOff x="3552" y="1149"/>
              <a:chExt cx="1567" cy="679"/>
            </a:xfrm>
          </p:grpSpPr>
          <p:grpSp>
            <p:nvGrpSpPr>
              <p:cNvPr id="12298" name="Group 26"/>
              <p:cNvGrpSpPr>
                <a:grpSpLocks/>
              </p:cNvGrpSpPr>
              <p:nvPr/>
            </p:nvGrpSpPr>
            <p:grpSpPr bwMode="auto">
              <a:xfrm>
                <a:off x="3552" y="1149"/>
                <a:ext cx="1567" cy="435"/>
                <a:chOff x="3552" y="1149"/>
                <a:chExt cx="1567" cy="435"/>
              </a:xfrm>
            </p:grpSpPr>
            <p:sp>
              <p:nvSpPr>
                <p:cNvPr id="1230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552" y="1149"/>
                  <a:ext cx="1567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3366"/>
                      </a:solidFill>
                      <a:latin typeface="Times New Roman" pitchFamily="18" charset="0"/>
                    </a:rPr>
                    <a:t>     CH</a:t>
                  </a:r>
                  <a:r>
                    <a:rPr lang="en-US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3</a:t>
                  </a:r>
                  <a:r>
                    <a:rPr lang="en-US" b="1">
                      <a:solidFill>
                        <a:srgbClr val="003366"/>
                      </a:solidFill>
                      <a:latin typeface="Times New Roman" pitchFamily="18" charset="0"/>
                    </a:rPr>
                    <a:t>-CH-CH</a:t>
                  </a:r>
                  <a:r>
                    <a:rPr lang="en-US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b="1">
                      <a:solidFill>
                        <a:srgbClr val="003366"/>
                      </a:solidFill>
                      <a:latin typeface="VNI-Times" pitchFamily="2" charset="0"/>
                    </a:rPr>
                    <a:t> </a:t>
                  </a:r>
                </a:p>
              </p:txBody>
            </p:sp>
            <p:sp>
              <p:nvSpPr>
                <p:cNvPr id="12301" name="Line 28"/>
                <p:cNvSpPr>
                  <a:spLocks noChangeShapeType="1"/>
                </p:cNvSpPr>
                <p:nvPr/>
              </p:nvSpPr>
              <p:spPr bwMode="auto">
                <a:xfrm>
                  <a:off x="4335" y="144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9" name="Text Box 29"/>
              <p:cNvSpPr txBox="1">
                <a:spLocks noChangeArrowheads="1"/>
              </p:cNvSpPr>
              <p:nvPr/>
            </p:nvSpPr>
            <p:spPr bwMode="auto">
              <a:xfrm>
                <a:off x="4218" y="1440"/>
                <a:ext cx="53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3366"/>
                    </a:solidFill>
                    <a:latin typeface="Times New Roman" pitchFamily="18" charset="0"/>
                  </a:rPr>
                  <a:t>CH</a:t>
                </a:r>
                <a:r>
                  <a:rPr lang="en-US" b="1" baseline="-25000" dirty="0" smtClean="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endParaRPr lang="en-US" b="1" dirty="0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297" name="Text Box 30"/>
            <p:cNvSpPr txBox="1">
              <a:spLocks noChangeArrowheads="1"/>
            </p:cNvSpPr>
            <p:nvPr/>
          </p:nvSpPr>
          <p:spPr bwMode="auto">
            <a:xfrm>
              <a:off x="5317" y="2587"/>
              <a:ext cx="53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 dirty="0">
                  <a:solidFill>
                    <a:srgbClr val="CC0000"/>
                  </a:solidFill>
                  <a:latin typeface="Times New Roman" pitchFamily="18" charset="0"/>
                </a:rPr>
                <a:t>-NH</a:t>
              </a:r>
              <a:r>
                <a:rPr lang="en-US" b="1" baseline="-25000" dirty="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endParaRPr lang="en-US" b="1" dirty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687" y="-26336"/>
            <a:ext cx="1030313" cy="64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7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"/>
          <p:cNvSpPr>
            <a:spLocks noChangeArrowheads="1"/>
          </p:cNvSpPr>
          <p:nvPr/>
        </p:nvSpPr>
        <p:spPr bwMode="auto">
          <a:xfrm>
            <a:off x="685800" y="457200"/>
            <a:ext cx="3733800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2: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-66675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47900" y="681037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   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669381" y="2038350"/>
            <a:ext cx="304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-CH-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3581400" y="2419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3435350" y="2495550"/>
            <a:ext cx="83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2552700" y="1428750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685800" y="3257550"/>
            <a:ext cx="3733800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3:</a:t>
            </a:r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362200" y="3333750"/>
            <a:ext cx="2743200" cy="933450"/>
            <a:chOff x="2736" y="3552"/>
            <a:chExt cx="1728" cy="588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2736" y="3552"/>
              <a:ext cx="1728" cy="360"/>
              <a:chOff x="2736" y="3552"/>
              <a:chExt cx="1728" cy="360"/>
            </a:xfrm>
          </p:grpSpPr>
          <p:sp>
            <p:nvSpPr>
              <p:cNvPr id="15" name="Text Box 35"/>
              <p:cNvSpPr txBox="1">
                <a:spLocks noChangeArrowheads="1"/>
              </p:cNvSpPr>
              <p:nvPr/>
            </p:nvSpPr>
            <p:spPr bwMode="auto">
              <a:xfrm>
                <a:off x="2736" y="3552"/>
                <a:ext cx="17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    CH</a:t>
                </a:r>
                <a:r>
                  <a:rPr lang="en-US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-CH</a:t>
                </a:r>
                <a:r>
                  <a:rPr lang="en-US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</a:t>
                </a: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-</a:t>
                </a:r>
                <a:r>
                  <a:rPr lang="en-US" b="1">
                    <a:solidFill>
                      <a:srgbClr val="CC0000"/>
                    </a:solidFill>
                    <a:latin typeface="Times New Roman" pitchFamily="18" charset="0"/>
                  </a:rPr>
                  <a:t>N</a:t>
                </a: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-CH</a:t>
                </a:r>
                <a:r>
                  <a:rPr lang="en-US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6" name="Line 36"/>
              <p:cNvSpPr>
                <a:spLocks noChangeShapeType="1"/>
              </p:cNvSpPr>
              <p:nvPr/>
            </p:nvSpPr>
            <p:spPr bwMode="auto">
              <a:xfrm>
                <a:off x="3876" y="3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3744" y="385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CH</a:t>
              </a:r>
              <a:r>
                <a:rPr lang="en-US" b="1" baseline="-2500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352800" y="-18215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4-3-1</a:t>
            </a:r>
          </a:p>
        </p:txBody>
      </p:sp>
    </p:spTree>
    <p:extLst>
      <p:ext uri="{BB962C8B-B14F-4D97-AF65-F5344CB8AC3E}">
        <p14:creationId xmlns:p14="http://schemas.microsoft.com/office/powerpoint/2010/main" val="21065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0" grpId="0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76550"/>
            <a:ext cx="85344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05085"/>
            <a:ext cx="2741668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 KẾT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675048"/>
              </p:ext>
            </p:extLst>
          </p:nvPr>
        </p:nvGraphicFramePr>
        <p:xfrm>
          <a:off x="265934" y="895350"/>
          <a:ext cx="7848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8465"/>
                <a:gridCol w="1542782"/>
                <a:gridCol w="1285651"/>
                <a:gridCol w="1221982"/>
                <a:gridCol w="1569720"/>
              </a:tblGrid>
              <a:tr h="3352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2n+3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fr-FR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fr-FR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fr-F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19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 2</a:t>
                      </a:r>
                      <a:r>
                        <a:rPr lang="fr-FR" sz="18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n-1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19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Bậc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amin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946152" y="188595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1/0/0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7752" y="188595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1/1/0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5420" y="1878177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2/1/1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4752" y="1878177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4/3/1</a:t>
            </a:r>
          </a:p>
        </p:txBody>
      </p:sp>
    </p:spTree>
    <p:extLst>
      <p:ext uri="{BB962C8B-B14F-4D97-AF65-F5344CB8AC3E}">
        <p14:creationId xmlns:p14="http://schemas.microsoft.com/office/powerpoint/2010/main" val="18525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138" name="Group 2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21932810"/>
              </p:ext>
            </p:extLst>
          </p:nvPr>
        </p:nvGraphicFramePr>
        <p:xfrm>
          <a:off x="221798" y="133350"/>
          <a:ext cx="8915400" cy="45589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19400"/>
                <a:gridCol w="2895600"/>
                <a:gridCol w="3200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7030A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000" b="1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000" b="1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NHC</a:t>
                      </a:r>
                      <a:r>
                        <a:rPr kumimoji="0" lang="en-US" sz="2000" b="1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000" b="1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anilin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FFC000"/>
                    </a:solidFill>
                  </a:tcPr>
                </a:tc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N[CH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</a:tr>
            </a:tbl>
          </a:graphicData>
        </a:graphic>
      </p:graphicFrame>
      <p:sp>
        <p:nvSpPr>
          <p:cNvPr id="81000" name="Text Box 104"/>
          <p:cNvSpPr txBox="1">
            <a:spLocks noChangeArrowheads="1"/>
          </p:cNvSpPr>
          <p:nvPr/>
        </p:nvSpPr>
        <p:spPr bwMode="auto">
          <a:xfrm>
            <a:off x="3291110" y="742950"/>
            <a:ext cx="15856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metyl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01" name="Text Box 105"/>
          <p:cNvSpPr txBox="1">
            <a:spLocks noChangeArrowheads="1"/>
          </p:cNvSpPr>
          <p:nvPr/>
        </p:nvSpPr>
        <p:spPr bwMode="auto">
          <a:xfrm>
            <a:off x="3214689" y="1206401"/>
            <a:ext cx="13292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etyl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2" name="Text Box 106"/>
          <p:cNvSpPr txBox="1">
            <a:spLocks noChangeArrowheads="1"/>
          </p:cNvSpPr>
          <p:nvPr/>
        </p:nvSpPr>
        <p:spPr bwMode="auto">
          <a:xfrm>
            <a:off x="3241677" y="1638598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đimetyl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3" name="Text Box 107"/>
          <p:cNvSpPr txBox="1">
            <a:spLocks noChangeArrowheads="1"/>
          </p:cNvSpPr>
          <p:nvPr/>
        </p:nvSpPr>
        <p:spPr bwMode="auto">
          <a:xfrm>
            <a:off x="3270252" y="2105323"/>
            <a:ext cx="1717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propyl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4" name="Text Box 108"/>
          <p:cNvSpPr txBox="1">
            <a:spLocks noChangeArrowheads="1"/>
          </p:cNvSpPr>
          <p:nvPr/>
        </p:nvSpPr>
        <p:spPr bwMode="auto">
          <a:xfrm>
            <a:off x="3260727" y="2541092"/>
            <a:ext cx="1909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trimetyl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5" name="Text Box 109"/>
          <p:cNvSpPr txBox="1">
            <a:spLocks noChangeArrowheads="1"/>
          </p:cNvSpPr>
          <p:nvPr/>
        </p:nvSpPr>
        <p:spPr bwMode="auto">
          <a:xfrm>
            <a:off x="3255966" y="2967335"/>
            <a:ext cx="1535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butyl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6" name="Text Box 110"/>
          <p:cNvSpPr txBox="1">
            <a:spLocks noChangeArrowheads="1"/>
          </p:cNvSpPr>
          <p:nvPr/>
        </p:nvSpPr>
        <p:spPr bwMode="auto">
          <a:xfrm>
            <a:off x="3255965" y="3378101"/>
            <a:ext cx="15856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đietyl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07" name="Text Box 111"/>
          <p:cNvSpPr txBox="1">
            <a:spLocks noChangeArrowheads="1"/>
          </p:cNvSpPr>
          <p:nvPr/>
        </p:nvSpPr>
        <p:spPr bwMode="auto">
          <a:xfrm>
            <a:off x="3270252" y="3819823"/>
            <a:ext cx="1741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phenyl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8" name="Text Box 112"/>
          <p:cNvSpPr txBox="1">
            <a:spLocks noChangeArrowheads="1"/>
          </p:cNvSpPr>
          <p:nvPr/>
        </p:nvSpPr>
        <p:spPr bwMode="auto">
          <a:xfrm>
            <a:off x="3089275" y="4248448"/>
            <a:ext cx="308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Hexametylen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điamin</a:t>
            </a:r>
            <a:endParaRPr lang="en-US" sz="24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09" name="Text Box 113"/>
          <p:cNvSpPr txBox="1">
            <a:spLocks noChangeArrowheads="1"/>
          </p:cNvSpPr>
          <p:nvPr/>
        </p:nvSpPr>
        <p:spPr bwMode="auto">
          <a:xfrm>
            <a:off x="6038850" y="762298"/>
            <a:ext cx="191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metan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13" name="Text Box 117"/>
          <p:cNvSpPr txBox="1">
            <a:spLocks noChangeArrowheads="1"/>
          </p:cNvSpPr>
          <p:nvPr/>
        </p:nvSpPr>
        <p:spPr bwMode="auto">
          <a:xfrm>
            <a:off x="6051550" y="1219498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etan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14" name="Text Box 118"/>
          <p:cNvSpPr txBox="1">
            <a:spLocks noChangeArrowheads="1"/>
          </p:cNvSpPr>
          <p:nvPr/>
        </p:nvSpPr>
        <p:spPr bwMode="auto">
          <a:xfrm>
            <a:off x="6051552" y="1676698"/>
            <a:ext cx="2731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N-metylmetan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15" name="Text Box 119"/>
          <p:cNvSpPr txBox="1">
            <a:spLocks noChangeArrowheads="1"/>
          </p:cNvSpPr>
          <p:nvPr/>
        </p:nvSpPr>
        <p:spPr bwMode="auto">
          <a:xfrm>
            <a:off x="6086475" y="2101751"/>
            <a:ext cx="2163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propan-1-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16" name="Text Box 120"/>
          <p:cNvSpPr txBox="1">
            <a:spLocks noChangeArrowheads="1"/>
          </p:cNvSpPr>
          <p:nvPr/>
        </p:nvSpPr>
        <p:spPr bwMode="auto">
          <a:xfrm>
            <a:off x="5937253" y="2543473"/>
            <a:ext cx="3288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N,N-đimetylmetan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17" name="Text Box 121"/>
          <p:cNvSpPr txBox="1">
            <a:spLocks noChangeArrowheads="1"/>
          </p:cNvSpPr>
          <p:nvPr/>
        </p:nvSpPr>
        <p:spPr bwMode="auto">
          <a:xfrm>
            <a:off x="6127753" y="2962573"/>
            <a:ext cx="1981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butan-1-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18" name="Text Box 122"/>
          <p:cNvSpPr txBox="1">
            <a:spLocks noChangeArrowheads="1"/>
          </p:cNvSpPr>
          <p:nvPr/>
        </p:nvSpPr>
        <p:spPr bwMode="auto">
          <a:xfrm>
            <a:off x="6165851" y="3362623"/>
            <a:ext cx="2218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N-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etyletan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19" name="Text Box 123"/>
          <p:cNvSpPr txBox="1">
            <a:spLocks noChangeArrowheads="1"/>
          </p:cNvSpPr>
          <p:nvPr/>
        </p:nvSpPr>
        <p:spPr bwMode="auto">
          <a:xfrm>
            <a:off x="6127751" y="4319885"/>
            <a:ext cx="2484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hexan-1,6-điamin</a:t>
            </a:r>
          </a:p>
        </p:txBody>
      </p:sp>
      <p:sp>
        <p:nvSpPr>
          <p:cNvPr id="81020" name="Text Box 124"/>
          <p:cNvSpPr txBox="1">
            <a:spLocks noChangeArrowheads="1"/>
          </p:cNvSpPr>
          <p:nvPr/>
        </p:nvSpPr>
        <p:spPr bwMode="auto">
          <a:xfrm>
            <a:off x="6165853" y="3819823"/>
            <a:ext cx="1774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benzen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139" name="Text Box 243"/>
          <p:cNvSpPr txBox="1">
            <a:spLocks noChangeArrowheads="1"/>
          </p:cNvSpPr>
          <p:nvPr/>
        </p:nvSpPr>
        <p:spPr bwMode="auto">
          <a:xfrm>
            <a:off x="3346450" y="209550"/>
            <a:ext cx="2444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gốc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chức</a:t>
            </a:r>
            <a:endParaRPr lang="en-US" sz="24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140" name="Text Box 244"/>
          <p:cNvSpPr txBox="1">
            <a:spLocks noChangeArrowheads="1"/>
          </p:cNvSpPr>
          <p:nvPr/>
        </p:nvSpPr>
        <p:spPr bwMode="auto">
          <a:xfrm>
            <a:off x="6553200" y="209550"/>
            <a:ext cx="2444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thay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thế</a:t>
            </a:r>
            <a:endParaRPr lang="en-US" sz="24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1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8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8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8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8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8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8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8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8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8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8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8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8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0" grpId="0" autoUpdateAnimBg="0"/>
      <p:bldP spid="81001" grpId="0" autoUpdateAnimBg="0"/>
      <p:bldP spid="81002" grpId="0" autoUpdateAnimBg="0"/>
      <p:bldP spid="81003" grpId="0" autoUpdateAnimBg="0"/>
      <p:bldP spid="81004" grpId="0" autoUpdateAnimBg="0"/>
      <p:bldP spid="81005" grpId="0" autoUpdateAnimBg="0"/>
      <p:bldP spid="81006" grpId="0" autoUpdateAnimBg="0"/>
      <p:bldP spid="81007" grpId="0" autoUpdateAnimBg="0"/>
      <p:bldP spid="81008" grpId="0" autoUpdateAnimBg="0"/>
      <p:bldP spid="81009" grpId="0" autoUpdateAnimBg="0"/>
      <p:bldP spid="81013" grpId="0" autoUpdateAnimBg="0"/>
      <p:bldP spid="81014" grpId="0" autoUpdateAnimBg="0"/>
      <p:bldP spid="81015" grpId="0" autoUpdateAnimBg="0"/>
      <p:bldP spid="81016" grpId="0" autoUpdateAnimBg="0"/>
      <p:bldP spid="81017" grpId="0" autoUpdateAnimBg="0"/>
      <p:bldP spid="81018" grpId="0" autoUpdateAnimBg="0"/>
      <p:bldP spid="81019" grpId="0" autoUpdateAnimBg="0"/>
      <p:bldP spid="81020" grpId="0" autoUpdateAnimBg="0"/>
      <p:bldP spid="81139" grpId="0"/>
      <p:bldP spid="81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6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Metylamin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N.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C₂H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-NH₂.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C₂H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-NH₂.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N.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114" y="2986742"/>
            <a:ext cx="8490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7150"/>
            <a:ext cx="4953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104775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1937347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7500" y="2866832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" y="356235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" y="3972469"/>
            <a:ext cx="88773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Câu 5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Các chất có tên gọi: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anilin và metylamin lần lượt là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OH, CH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                       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                      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OH, 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1600" y="4289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592240"/>
            <a:ext cx="2133600" cy="273844"/>
          </a:xfrm>
        </p:spPr>
        <p:txBody>
          <a:bodyPr/>
          <a:lstStyle/>
          <a:p>
            <a:fld id="{AD9BB004-E9D0-40A7-9881-6FAAD5FF1173}" type="slidenum">
              <a:rPr lang="en-US" altLang="en-US" sz="2000"/>
              <a:pPr/>
              <a:t>16</a:t>
            </a:fld>
            <a:endParaRPr lang="en-US" altLang="en-US" sz="200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403226" y="76200"/>
            <a:ext cx="7673974" cy="742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5 (BT3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44) :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thức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cấu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tạo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gọi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tên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từng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amin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đồng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CTPT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C</a:t>
            </a:r>
            <a:r>
              <a:rPr lang="en-US" sz="2000" b="1" baseline="-25000" dirty="0" smtClean="0">
                <a:solidFill>
                  <a:srgbClr val="0070C0"/>
                </a:solidFill>
                <a:latin typeface="Times New Roman" pitchFamily="18" charset="0"/>
              </a:rPr>
              <a:t>7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0070C0"/>
                </a:solidFill>
                <a:latin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N (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chứa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vòng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benzen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).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1066799" y="965597"/>
            <a:ext cx="1433345" cy="1235869"/>
            <a:chOff x="732" y="1452"/>
            <a:chExt cx="1554" cy="1200"/>
          </a:xfrm>
        </p:grpSpPr>
        <p:pic>
          <p:nvPicPr>
            <p:cNvPr id="81924" name="Picture 4" descr="Hình:Aniline-2D-skeleta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452"/>
              <a:ext cx="86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25" name="Group 5"/>
            <p:cNvGrpSpPr>
              <a:grpSpLocks/>
            </p:cNvGrpSpPr>
            <p:nvPr/>
          </p:nvGrpSpPr>
          <p:grpSpPr bwMode="auto">
            <a:xfrm>
              <a:off x="1536" y="1818"/>
              <a:ext cx="750" cy="410"/>
              <a:chOff x="1536" y="1818"/>
              <a:chExt cx="750" cy="410"/>
            </a:xfrm>
          </p:grpSpPr>
          <p:sp>
            <p:nvSpPr>
              <p:cNvPr id="81926" name="Line 6"/>
              <p:cNvSpPr>
                <a:spLocks noChangeShapeType="1"/>
              </p:cNvSpPr>
              <p:nvPr/>
            </p:nvSpPr>
            <p:spPr bwMode="auto">
              <a:xfrm flipV="1">
                <a:off x="1536" y="2004"/>
                <a:ext cx="24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1716" y="1818"/>
                <a:ext cx="570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</a:rPr>
                  <a:t>CH</a:t>
                </a:r>
                <a:r>
                  <a:rPr lang="en-US" sz="2000" baseline="-25000" dirty="0">
                    <a:latin typeface="Times New Roman" pitchFamily="18" charset="0"/>
                  </a:rPr>
                  <a:t>3</a:t>
                </a:r>
              </a:p>
            </p:txBody>
          </p:sp>
        </p:grpSp>
      </p:grp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3733799" y="965597"/>
            <a:ext cx="1336675" cy="1306114"/>
            <a:chOff x="1920" y="1248"/>
            <a:chExt cx="1072" cy="1095"/>
          </a:xfrm>
        </p:grpSpPr>
        <p:pic>
          <p:nvPicPr>
            <p:cNvPr id="81929" name="Picture 9" descr="Hình:Aniline-2D-skelet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48"/>
              <a:ext cx="599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0" name="Line 10"/>
            <p:cNvSpPr>
              <a:spLocks noChangeShapeType="1"/>
            </p:cNvSpPr>
            <p:nvPr/>
          </p:nvSpPr>
          <p:spPr bwMode="auto">
            <a:xfrm>
              <a:off x="2472" y="2064"/>
              <a:ext cx="16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2597" y="2007"/>
              <a:ext cx="39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CH</a:t>
              </a:r>
              <a:r>
                <a:rPr lang="en-US" sz="2000" baseline="-25000"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6083301" y="965597"/>
            <a:ext cx="827090" cy="1689497"/>
            <a:chOff x="3360" y="936"/>
            <a:chExt cx="599" cy="1419"/>
          </a:xfrm>
        </p:grpSpPr>
        <p:pic>
          <p:nvPicPr>
            <p:cNvPr id="81933" name="Picture 13" descr="Hình:Aniline-2D-skeleta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936"/>
              <a:ext cx="599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4" name="Line 14"/>
            <p:cNvSpPr>
              <a:spLocks noChangeShapeType="1"/>
            </p:cNvSpPr>
            <p:nvPr/>
          </p:nvSpPr>
          <p:spPr bwMode="auto">
            <a:xfrm>
              <a:off x="3660" y="18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1935" name="Rectangle 15"/>
            <p:cNvSpPr>
              <a:spLocks noChangeArrowheads="1"/>
            </p:cNvSpPr>
            <p:nvPr/>
          </p:nvSpPr>
          <p:spPr bwMode="auto">
            <a:xfrm>
              <a:off x="3533" y="2019"/>
              <a:ext cx="39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CH</a:t>
              </a:r>
              <a:r>
                <a:rPr lang="en-US" sz="2000" baseline="-25000"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81936" name="Group 16"/>
          <p:cNvGrpSpPr>
            <a:grpSpLocks/>
          </p:cNvGrpSpPr>
          <p:nvPr/>
        </p:nvGrpSpPr>
        <p:grpSpPr bwMode="auto">
          <a:xfrm>
            <a:off x="5776913" y="2571750"/>
            <a:ext cx="1423248" cy="1282303"/>
            <a:chOff x="720" y="2307"/>
            <a:chExt cx="1029" cy="1077"/>
          </a:xfrm>
        </p:grpSpPr>
        <p:pic>
          <p:nvPicPr>
            <p:cNvPr id="81937" name="Picture 17" descr="Hình:Aniline-2D-skeleta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00"/>
              <a:ext cx="599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8" name="Rectangle 18"/>
            <p:cNvSpPr>
              <a:spLocks noChangeArrowheads="1"/>
            </p:cNvSpPr>
            <p:nvPr/>
          </p:nvSpPr>
          <p:spPr bwMode="auto">
            <a:xfrm>
              <a:off x="1296" y="2307"/>
              <a:ext cx="45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B050"/>
                  </a:solidFill>
                  <a:latin typeface="Times New Roman" pitchFamily="18" charset="0"/>
                </a:rPr>
                <a:t>CH</a:t>
              </a:r>
              <a:r>
                <a:rPr lang="en-US" sz="2000" baseline="-25000">
                  <a:solidFill>
                    <a:srgbClr val="00B05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81939" name="Rectangle 19"/>
            <p:cNvSpPr>
              <a:spLocks noChangeArrowheads="1"/>
            </p:cNvSpPr>
            <p:nvPr/>
          </p:nvSpPr>
          <p:spPr bwMode="auto">
            <a:xfrm>
              <a:off x="1224" y="2484"/>
              <a:ext cx="9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B050"/>
                </a:solidFill>
              </a:endParaRPr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1248" y="249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00B050"/>
                </a:solidFill>
              </a:endParaRPr>
            </a:p>
          </p:txBody>
        </p:sp>
      </p:grpSp>
      <p:grpSp>
        <p:nvGrpSpPr>
          <p:cNvPr id="81941" name="Group 21"/>
          <p:cNvGrpSpPr>
            <a:grpSpLocks/>
          </p:cNvGrpSpPr>
          <p:nvPr/>
        </p:nvGrpSpPr>
        <p:grpSpPr bwMode="auto">
          <a:xfrm>
            <a:off x="1863716" y="2571751"/>
            <a:ext cx="1470033" cy="1346596"/>
            <a:chOff x="2160" y="2352"/>
            <a:chExt cx="1044" cy="1080"/>
          </a:xfrm>
        </p:grpSpPr>
        <p:pic>
          <p:nvPicPr>
            <p:cNvPr id="81942" name="Picture 22" descr="Hình:Aniline-2D-skeleta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48"/>
              <a:ext cx="599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3" name="Rectangle 23"/>
            <p:cNvSpPr>
              <a:spLocks noChangeArrowheads="1"/>
            </p:cNvSpPr>
            <p:nvPr/>
          </p:nvSpPr>
          <p:spPr bwMode="auto">
            <a:xfrm>
              <a:off x="2160" y="2352"/>
              <a:ext cx="104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</a:rPr>
                <a:t>  CH</a:t>
              </a:r>
              <a:r>
                <a:rPr lang="en-US" sz="2000" baseline="-25000" dirty="0">
                  <a:solidFill>
                    <a:srgbClr val="00B050"/>
                  </a:solidFill>
                  <a:latin typeface="Times New Roman" pitchFamily="18" charset="0"/>
                </a:rPr>
                <a:t>2</a:t>
              </a:r>
              <a:r>
                <a:rPr lang="en-US" sz="2000" dirty="0">
                  <a:solidFill>
                    <a:srgbClr val="00B050"/>
                  </a:solidFill>
                  <a:latin typeface="Times New Roman" pitchFamily="18" charset="0"/>
                </a:rPr>
                <a:t>-NH</a:t>
              </a:r>
              <a:r>
                <a:rPr lang="en-US" sz="2000" baseline="-25000" dirty="0">
                  <a:solidFill>
                    <a:srgbClr val="00B05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514350" y="2220515"/>
            <a:ext cx="1981200" cy="319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o</a:t>
            </a:r>
            <a:r>
              <a:rPr lang="en-US" sz="2000" dirty="0">
                <a:latin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</a:rPr>
              <a:t>metylanilin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3263900" y="2253853"/>
            <a:ext cx="1981200" cy="319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m-</a:t>
            </a:r>
            <a:r>
              <a:rPr lang="en-US" sz="2000" dirty="0" err="1">
                <a:latin typeface="Times New Roman" pitchFamily="18" charset="0"/>
              </a:rPr>
              <a:t>metylanilin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7010400" y="2215753"/>
            <a:ext cx="1981200" cy="319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p-</a:t>
            </a:r>
            <a:r>
              <a:rPr lang="en-US" sz="2000" dirty="0" err="1">
                <a:latin typeface="Times New Roman" pitchFamily="18" charset="0"/>
              </a:rPr>
              <a:t>metylanilin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295276" y="1620440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(1)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2886076" y="1684734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(2)</a:t>
            </a:r>
          </a:p>
        </p:txBody>
      </p:sp>
      <p:sp>
        <p:nvSpPr>
          <p:cNvPr id="81949" name="Rectangle 29"/>
          <p:cNvSpPr>
            <a:spLocks noChangeArrowheads="1"/>
          </p:cNvSpPr>
          <p:nvPr/>
        </p:nvSpPr>
        <p:spPr bwMode="auto">
          <a:xfrm>
            <a:off x="5470526" y="1568053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(3)</a:t>
            </a:r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5080739" y="3943350"/>
            <a:ext cx="2463061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buFontTx/>
              <a:buChar char="-"/>
            </a:pPr>
            <a:r>
              <a:rPr lang="en-US" sz="2000" dirty="0" err="1">
                <a:latin typeface="Times New Roman" pitchFamily="18" charset="0"/>
              </a:rPr>
              <a:t>metylphenylamin</a:t>
            </a:r>
            <a:endParaRPr lang="en-US" sz="2000" dirty="0">
              <a:latin typeface="Times New Roman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en-US" sz="2000" dirty="0">
                <a:latin typeface="Times New Roman" pitchFamily="18" charset="0"/>
              </a:rPr>
              <a:t>N-</a:t>
            </a:r>
            <a:r>
              <a:rPr lang="en-US" sz="2000" dirty="0" err="1">
                <a:latin typeface="Times New Roman" pitchFamily="18" charset="0"/>
              </a:rPr>
              <a:t>metylbenzenamin</a:t>
            </a:r>
            <a:endParaRPr lang="en-US" sz="2000" dirty="0">
              <a:latin typeface="Times New Roman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en-US" sz="2000" dirty="0">
                <a:latin typeface="Times New Roman" pitchFamily="18" charset="0"/>
              </a:rPr>
              <a:t>N-</a:t>
            </a:r>
            <a:r>
              <a:rPr lang="en-US" sz="2000" dirty="0" err="1">
                <a:latin typeface="Times New Roman" pitchFamily="18" charset="0"/>
              </a:rPr>
              <a:t>metylanilin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5086351" y="3299221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(5)</a:t>
            </a: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1174751" y="3363515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(4)</a:t>
            </a:r>
          </a:p>
        </p:txBody>
      </p:sp>
      <p:sp>
        <p:nvSpPr>
          <p:cNvPr id="81953" name="Rectangle 33"/>
          <p:cNvSpPr>
            <a:spLocks noChangeArrowheads="1"/>
          </p:cNvSpPr>
          <p:nvPr/>
        </p:nvSpPr>
        <p:spPr bwMode="auto">
          <a:xfrm>
            <a:off x="1257558" y="4019550"/>
            <a:ext cx="1981200" cy="72747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buFontTx/>
              <a:buChar char="-"/>
            </a:pPr>
            <a:r>
              <a:rPr lang="en-US" sz="2000" dirty="0" err="1">
                <a:latin typeface="Times New Roman" pitchFamily="18" charset="0"/>
              </a:rPr>
              <a:t>benzylamin</a:t>
            </a:r>
            <a:endParaRPr lang="en-US" sz="2000" dirty="0">
              <a:latin typeface="Times New Roman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en-US" sz="2000" dirty="0" err="1">
                <a:latin typeface="Times New Roman" pitchFamily="18" charset="0"/>
              </a:rPr>
              <a:t>toluenamin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44" grpId="0" animBg="1"/>
      <p:bldP spid="81945" grpId="0" animBg="1"/>
      <p:bldP spid="81946" grpId="0" animBg="1"/>
      <p:bldP spid="81947" grpId="0"/>
      <p:bldP spid="81948" grpId="0"/>
      <p:bldP spid="81949" grpId="0"/>
      <p:bldP spid="81950" grpId="0" animBg="1"/>
      <p:bldP spid="81951" grpId="0"/>
      <p:bldP spid="81952" grpId="0"/>
      <p:bldP spid="819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57151"/>
            <a:ext cx="3657600" cy="5333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456" y="895350"/>
            <a:ext cx="59871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nl-NL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Metylamin, đimetylamin</a:t>
            </a:r>
            <a:r>
              <a:rPr lang="nl-NL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trimetylamin, etylamin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là những chất </a:t>
            </a:r>
            <a:r>
              <a:rPr lang="nl-NL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khí, mùi khai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, khó chịu, tan nhiều trong nước.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183309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999" y="3108870"/>
            <a:ext cx="5715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Anilin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033" y="4045863"/>
            <a:ext cx="3799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 descr="Chi Thuốc lá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16262"/>
            <a:ext cx="3309257" cy="185920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"/>
            <a:ext cx="2378117" cy="273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400800" y="2825175"/>
            <a:ext cx="2378117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Times New Roman" pitchFamily="18" charset="0"/>
              </a:rPr>
              <a:t>Cây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thuốc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lá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chứa</a:t>
            </a:r>
            <a:r>
              <a:rPr lang="en-US" sz="16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1600" dirty="0" err="1">
                <a:latin typeface="Times New Roman" pitchFamily="18" charset="0"/>
              </a:rPr>
              <a:t>amin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độc</a:t>
            </a:r>
            <a:r>
              <a:rPr lang="en-US" sz="1600" dirty="0">
                <a:latin typeface="Times New Roman" pitchFamily="18" charset="0"/>
              </a:rPr>
              <a:t> : </a:t>
            </a:r>
            <a:r>
              <a:rPr lang="en-US" sz="1600" dirty="0" err="1">
                <a:latin typeface="Times New Roman" pitchFamily="18" charset="0"/>
              </a:rPr>
              <a:t>nicotin</a:t>
            </a:r>
            <a:endParaRPr lang="en-US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49"/>
            <a:ext cx="3429000" cy="47267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57151"/>
            <a:ext cx="6172200" cy="5333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123950"/>
            <a:ext cx="8458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</a:rPr>
              <a:t>Nguyên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</a:rPr>
              <a:t> N </a:t>
            </a:r>
            <a:r>
              <a:rPr lang="en-US" sz="2200" dirty="0" err="1">
                <a:latin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một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,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hai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hoặc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ba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liên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kết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với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nguyên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tử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cacbon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tương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amin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bậc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R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NH</a:t>
            </a:r>
            <a:r>
              <a:rPr lang="en-US" sz="22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</a:rPr>
              <a:t> ; </a:t>
            </a:r>
            <a:r>
              <a:rPr lang="en-US" sz="2200" dirty="0" err="1" smtClean="0">
                <a:latin typeface="Times New Roman" pitchFamily="18" charset="0"/>
              </a:rPr>
              <a:t>bậc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</a:rPr>
              <a:t>R–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</a:rPr>
              <a:t>NH</a:t>
            </a:r>
            <a:r>
              <a:rPr lang="en-US" sz="2200" dirty="0" smtClean="0">
                <a:latin typeface="Times New Roman" pitchFamily="18" charset="0"/>
              </a:rPr>
              <a:t>– </a:t>
            </a:r>
            <a:r>
              <a:rPr lang="en-US" sz="2200" dirty="0">
                <a:latin typeface="Times New Roman" pitchFamily="18" charset="0"/>
              </a:rPr>
              <a:t>R</a:t>
            </a:r>
            <a:r>
              <a:rPr lang="en-US" sz="2200" baseline="30000" dirty="0">
                <a:latin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</a:rPr>
              <a:t>amin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bậc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</a:rPr>
              <a:t> 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327275" y="1809750"/>
            <a:ext cx="1536700" cy="995362"/>
            <a:chOff x="1584" y="3043"/>
            <a:chExt cx="968" cy="627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42" y="3379"/>
              <a:ext cx="3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R</a:t>
              </a:r>
              <a:r>
                <a:rPr lang="en-US" sz="2400" baseline="30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84" y="3043"/>
              <a:ext cx="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R –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  <a:r>
                <a:rPr lang="en-US" sz="2400" dirty="0">
                  <a:latin typeface="Times New Roman" pitchFamily="18" charset="0"/>
                </a:rPr>
                <a:t> – R</a:t>
              </a:r>
              <a:r>
                <a:rPr lang="en-US" sz="2400" baseline="30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038" y="3283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10" name="Group 132"/>
          <p:cNvGrpSpPr>
            <a:grpSpLocks noChangeAspect="1"/>
          </p:cNvGrpSpPr>
          <p:nvPr/>
        </p:nvGrpSpPr>
        <p:grpSpPr bwMode="auto">
          <a:xfrm>
            <a:off x="2590800" y="3135313"/>
            <a:ext cx="6511242" cy="1417637"/>
            <a:chOff x="696" y="2590"/>
            <a:chExt cx="4109" cy="1000"/>
          </a:xfrm>
        </p:grpSpPr>
        <p:sp>
          <p:nvSpPr>
            <p:cNvPr id="12" name="Rectangle 134"/>
            <p:cNvSpPr>
              <a:spLocks noChangeArrowheads="1"/>
            </p:cNvSpPr>
            <p:nvPr/>
          </p:nvSpPr>
          <p:spPr bwMode="auto">
            <a:xfrm>
              <a:off x="993" y="2962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N</a:t>
              </a:r>
              <a:endParaRPr lang="en-US" dirty="0"/>
            </a:p>
          </p:txBody>
        </p:sp>
        <p:sp>
          <p:nvSpPr>
            <p:cNvPr id="13" name="Rectangle 135"/>
            <p:cNvSpPr>
              <a:spLocks noChangeArrowheads="1"/>
            </p:cNvSpPr>
            <p:nvPr/>
          </p:nvSpPr>
          <p:spPr bwMode="auto">
            <a:xfrm>
              <a:off x="817" y="3375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FF00"/>
                  </a:solidFill>
                </a:rPr>
                <a:t>H</a:t>
              </a:r>
              <a:endParaRPr lang="en-US"/>
            </a:p>
          </p:txBody>
        </p:sp>
        <p:sp>
          <p:nvSpPr>
            <p:cNvPr id="14" name="Line 136"/>
            <p:cNvSpPr>
              <a:spLocks noChangeShapeType="1"/>
            </p:cNvSpPr>
            <p:nvPr/>
          </p:nvSpPr>
          <p:spPr bwMode="auto">
            <a:xfrm flipV="1">
              <a:off x="896" y="3140"/>
              <a:ext cx="10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7"/>
            <p:cNvSpPr>
              <a:spLocks/>
            </p:cNvSpPr>
            <p:nvPr/>
          </p:nvSpPr>
          <p:spPr bwMode="auto">
            <a:xfrm>
              <a:off x="879" y="3134"/>
              <a:ext cx="121" cy="258"/>
            </a:xfrm>
            <a:custGeom>
              <a:avLst/>
              <a:gdLst>
                <a:gd name="T0" fmla="*/ 30 w 121"/>
                <a:gd name="T1" fmla="*/ 258 h 258"/>
                <a:gd name="T2" fmla="*/ 0 w 121"/>
                <a:gd name="T3" fmla="*/ 235 h 258"/>
                <a:gd name="T4" fmla="*/ 115 w 121"/>
                <a:gd name="T5" fmla="*/ 0 h 258"/>
                <a:gd name="T6" fmla="*/ 121 w 121"/>
                <a:gd name="T7" fmla="*/ 6 h 258"/>
                <a:gd name="T8" fmla="*/ 30 w 121"/>
                <a:gd name="T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58">
                  <a:moveTo>
                    <a:pt x="30" y="258"/>
                  </a:moveTo>
                  <a:lnTo>
                    <a:pt x="0" y="235"/>
                  </a:lnTo>
                  <a:lnTo>
                    <a:pt x="115" y="0"/>
                  </a:lnTo>
                  <a:lnTo>
                    <a:pt x="121" y="6"/>
                  </a:lnTo>
                  <a:lnTo>
                    <a:pt x="30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38"/>
            <p:cNvSpPr>
              <a:spLocks noChangeArrowheads="1"/>
            </p:cNvSpPr>
            <p:nvPr/>
          </p:nvSpPr>
          <p:spPr bwMode="auto">
            <a:xfrm>
              <a:off x="696" y="3061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FF00"/>
                  </a:solidFill>
                </a:rPr>
                <a:t>H</a:t>
              </a:r>
              <a:endParaRPr lang="en-US"/>
            </a:p>
          </p:txBody>
        </p:sp>
        <p:sp>
          <p:nvSpPr>
            <p:cNvPr id="17" name="Line 139"/>
            <p:cNvSpPr>
              <a:spLocks noChangeShapeType="1"/>
            </p:cNvSpPr>
            <p:nvPr/>
          </p:nvSpPr>
          <p:spPr bwMode="auto">
            <a:xfrm>
              <a:off x="968" y="3046"/>
              <a:ext cx="7" cy="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0"/>
            <p:cNvSpPr>
              <a:spLocks noChangeShapeType="1"/>
            </p:cNvSpPr>
            <p:nvPr/>
          </p:nvSpPr>
          <p:spPr bwMode="auto">
            <a:xfrm>
              <a:off x="938" y="3060"/>
              <a:ext cx="7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1"/>
            <p:cNvSpPr>
              <a:spLocks noChangeShapeType="1"/>
            </p:cNvSpPr>
            <p:nvPr/>
          </p:nvSpPr>
          <p:spPr bwMode="auto">
            <a:xfrm>
              <a:off x="910" y="3071"/>
              <a:ext cx="7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2"/>
            <p:cNvSpPr>
              <a:spLocks noChangeShapeType="1"/>
            </p:cNvSpPr>
            <p:nvPr/>
          </p:nvSpPr>
          <p:spPr bwMode="auto">
            <a:xfrm>
              <a:off x="882" y="3085"/>
              <a:ext cx="5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43"/>
            <p:cNvSpPr>
              <a:spLocks noChangeShapeType="1"/>
            </p:cNvSpPr>
            <p:nvPr/>
          </p:nvSpPr>
          <p:spPr bwMode="auto">
            <a:xfrm>
              <a:off x="854" y="3096"/>
              <a:ext cx="4" cy="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4"/>
            <p:cNvSpPr>
              <a:spLocks noChangeShapeType="1"/>
            </p:cNvSpPr>
            <p:nvPr/>
          </p:nvSpPr>
          <p:spPr bwMode="auto">
            <a:xfrm>
              <a:off x="825" y="3109"/>
              <a:ext cx="3" cy="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45"/>
            <p:cNvSpPr>
              <a:spLocks noChangeShapeType="1"/>
            </p:cNvSpPr>
            <p:nvPr/>
          </p:nvSpPr>
          <p:spPr bwMode="auto">
            <a:xfrm>
              <a:off x="797" y="3121"/>
              <a:ext cx="2" cy="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146"/>
            <p:cNvSpPr>
              <a:spLocks noChangeArrowheads="1"/>
            </p:cNvSpPr>
            <p:nvPr/>
          </p:nvSpPr>
          <p:spPr bwMode="auto">
            <a:xfrm>
              <a:off x="1234" y="3289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FF00"/>
                  </a:solidFill>
                </a:rPr>
                <a:t>H</a:t>
              </a:r>
              <a:endParaRPr lang="en-US"/>
            </a:p>
          </p:txBody>
        </p:sp>
        <p:sp>
          <p:nvSpPr>
            <p:cNvPr id="25" name="Line 147"/>
            <p:cNvSpPr>
              <a:spLocks noChangeShapeType="1"/>
            </p:cNvSpPr>
            <p:nvPr/>
          </p:nvSpPr>
          <p:spPr bwMode="auto">
            <a:xfrm>
              <a:off x="1087" y="3121"/>
              <a:ext cx="140" cy="18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150"/>
            <p:cNvSpPr>
              <a:spLocks noChangeArrowheads="1"/>
            </p:cNvSpPr>
            <p:nvPr/>
          </p:nvSpPr>
          <p:spPr bwMode="auto">
            <a:xfrm>
              <a:off x="975" y="2615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29" name="Rectangle 151"/>
            <p:cNvSpPr>
              <a:spLocks noChangeArrowheads="1"/>
            </p:cNvSpPr>
            <p:nvPr/>
          </p:nvSpPr>
          <p:spPr bwMode="auto">
            <a:xfrm>
              <a:off x="1028" y="2615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30" name="Rectangle 152"/>
            <p:cNvSpPr>
              <a:spLocks noChangeArrowheads="1"/>
            </p:cNvSpPr>
            <p:nvPr/>
          </p:nvSpPr>
          <p:spPr bwMode="auto">
            <a:xfrm>
              <a:off x="1838" y="2937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31" name="Rectangle 153"/>
            <p:cNvSpPr>
              <a:spLocks noChangeArrowheads="1"/>
            </p:cNvSpPr>
            <p:nvPr/>
          </p:nvSpPr>
          <p:spPr bwMode="auto">
            <a:xfrm>
              <a:off x="1658" y="3350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R</a:t>
              </a:r>
              <a:endParaRPr lang="en-US" dirty="0"/>
            </a:p>
          </p:txBody>
        </p:sp>
        <p:sp>
          <p:nvSpPr>
            <p:cNvPr id="32" name="Line 154"/>
            <p:cNvSpPr>
              <a:spLocks noChangeShapeType="1"/>
            </p:cNvSpPr>
            <p:nvPr/>
          </p:nvSpPr>
          <p:spPr bwMode="auto">
            <a:xfrm flipV="1">
              <a:off x="1737" y="3115"/>
              <a:ext cx="104" cy="2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55"/>
            <p:cNvSpPr>
              <a:spLocks/>
            </p:cNvSpPr>
            <p:nvPr/>
          </p:nvSpPr>
          <p:spPr bwMode="auto">
            <a:xfrm>
              <a:off x="1718" y="3111"/>
              <a:ext cx="127" cy="269"/>
            </a:xfrm>
            <a:custGeom>
              <a:avLst/>
              <a:gdLst>
                <a:gd name="T0" fmla="*/ 31 w 127"/>
                <a:gd name="T1" fmla="*/ 269 h 269"/>
                <a:gd name="T2" fmla="*/ 0 w 127"/>
                <a:gd name="T3" fmla="*/ 245 h 269"/>
                <a:gd name="T4" fmla="*/ 121 w 127"/>
                <a:gd name="T5" fmla="*/ 0 h 269"/>
                <a:gd name="T6" fmla="*/ 127 w 127"/>
                <a:gd name="T7" fmla="*/ 4 h 269"/>
                <a:gd name="T8" fmla="*/ 31 w 127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9">
                  <a:moveTo>
                    <a:pt x="31" y="269"/>
                  </a:moveTo>
                  <a:lnTo>
                    <a:pt x="0" y="245"/>
                  </a:lnTo>
                  <a:lnTo>
                    <a:pt x="121" y="0"/>
                  </a:lnTo>
                  <a:lnTo>
                    <a:pt x="127" y="4"/>
                  </a:lnTo>
                  <a:lnTo>
                    <a:pt x="31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56"/>
            <p:cNvSpPr>
              <a:spLocks noChangeArrowheads="1"/>
            </p:cNvSpPr>
            <p:nvPr/>
          </p:nvSpPr>
          <p:spPr bwMode="auto">
            <a:xfrm>
              <a:off x="1541" y="3036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FF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35" name="Line 157"/>
            <p:cNvSpPr>
              <a:spLocks noChangeShapeType="1"/>
            </p:cNvSpPr>
            <p:nvPr/>
          </p:nvSpPr>
          <p:spPr bwMode="auto">
            <a:xfrm>
              <a:off x="1813" y="3024"/>
              <a:ext cx="7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58"/>
            <p:cNvSpPr>
              <a:spLocks noChangeShapeType="1"/>
            </p:cNvSpPr>
            <p:nvPr/>
          </p:nvSpPr>
          <p:spPr bwMode="auto">
            <a:xfrm>
              <a:off x="1783" y="3035"/>
              <a:ext cx="7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9"/>
            <p:cNvSpPr>
              <a:spLocks noChangeShapeType="1"/>
            </p:cNvSpPr>
            <p:nvPr/>
          </p:nvSpPr>
          <p:spPr bwMode="auto">
            <a:xfrm>
              <a:off x="1755" y="3048"/>
              <a:ext cx="7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0"/>
            <p:cNvSpPr>
              <a:spLocks noChangeShapeType="1"/>
            </p:cNvSpPr>
            <p:nvPr/>
          </p:nvSpPr>
          <p:spPr bwMode="auto">
            <a:xfrm>
              <a:off x="1727" y="3060"/>
              <a:ext cx="5" cy="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61"/>
            <p:cNvSpPr>
              <a:spLocks noChangeShapeType="1"/>
            </p:cNvSpPr>
            <p:nvPr/>
          </p:nvSpPr>
          <p:spPr bwMode="auto">
            <a:xfrm>
              <a:off x="1699" y="3073"/>
              <a:ext cx="4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62"/>
            <p:cNvSpPr>
              <a:spLocks noChangeShapeType="1"/>
            </p:cNvSpPr>
            <p:nvPr/>
          </p:nvSpPr>
          <p:spPr bwMode="auto">
            <a:xfrm>
              <a:off x="1670" y="3085"/>
              <a:ext cx="3" cy="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63"/>
            <p:cNvSpPr>
              <a:spLocks noChangeShapeType="1"/>
            </p:cNvSpPr>
            <p:nvPr/>
          </p:nvSpPr>
          <p:spPr bwMode="auto">
            <a:xfrm>
              <a:off x="1642" y="3098"/>
              <a:ext cx="2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64"/>
            <p:cNvSpPr>
              <a:spLocks noChangeArrowheads="1"/>
            </p:cNvSpPr>
            <p:nvPr/>
          </p:nvSpPr>
          <p:spPr bwMode="auto">
            <a:xfrm>
              <a:off x="2079" y="3266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FF00"/>
                  </a:solidFill>
                </a:rPr>
                <a:t>H</a:t>
              </a:r>
              <a:endParaRPr lang="en-US"/>
            </a:p>
          </p:txBody>
        </p:sp>
        <p:sp>
          <p:nvSpPr>
            <p:cNvPr id="43" name="Line 165"/>
            <p:cNvSpPr>
              <a:spLocks noChangeShapeType="1"/>
            </p:cNvSpPr>
            <p:nvPr/>
          </p:nvSpPr>
          <p:spPr bwMode="auto">
            <a:xfrm>
              <a:off x="1932" y="3096"/>
              <a:ext cx="140" cy="18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166"/>
            <p:cNvSpPr>
              <a:spLocks noChangeArrowheads="1"/>
            </p:cNvSpPr>
            <p:nvPr/>
          </p:nvSpPr>
          <p:spPr bwMode="auto">
            <a:xfrm>
              <a:off x="1820" y="2590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45" name="Rectangle 167"/>
            <p:cNvSpPr>
              <a:spLocks noChangeArrowheads="1"/>
            </p:cNvSpPr>
            <p:nvPr/>
          </p:nvSpPr>
          <p:spPr bwMode="auto">
            <a:xfrm>
              <a:off x="1873" y="2590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46" name="Rectangle 168"/>
            <p:cNvSpPr>
              <a:spLocks noChangeArrowheads="1"/>
            </p:cNvSpPr>
            <p:nvPr/>
          </p:nvSpPr>
          <p:spPr bwMode="auto">
            <a:xfrm>
              <a:off x="2718" y="2937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47" name="Rectangle 169"/>
            <p:cNvSpPr>
              <a:spLocks noChangeArrowheads="1"/>
            </p:cNvSpPr>
            <p:nvPr/>
          </p:nvSpPr>
          <p:spPr bwMode="auto">
            <a:xfrm>
              <a:off x="2538" y="3350"/>
              <a:ext cx="11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R</a:t>
              </a:r>
              <a:endParaRPr lang="en-US"/>
            </a:p>
          </p:txBody>
        </p:sp>
        <p:sp>
          <p:nvSpPr>
            <p:cNvPr id="48" name="Line 170"/>
            <p:cNvSpPr>
              <a:spLocks noChangeShapeType="1"/>
            </p:cNvSpPr>
            <p:nvPr/>
          </p:nvSpPr>
          <p:spPr bwMode="auto">
            <a:xfrm flipV="1">
              <a:off x="2617" y="3115"/>
              <a:ext cx="104" cy="2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71"/>
            <p:cNvSpPr>
              <a:spLocks/>
            </p:cNvSpPr>
            <p:nvPr/>
          </p:nvSpPr>
          <p:spPr bwMode="auto">
            <a:xfrm>
              <a:off x="2598" y="3111"/>
              <a:ext cx="127" cy="269"/>
            </a:xfrm>
            <a:custGeom>
              <a:avLst/>
              <a:gdLst>
                <a:gd name="T0" fmla="*/ 31 w 127"/>
                <a:gd name="T1" fmla="*/ 269 h 269"/>
                <a:gd name="T2" fmla="*/ 0 w 127"/>
                <a:gd name="T3" fmla="*/ 245 h 269"/>
                <a:gd name="T4" fmla="*/ 121 w 127"/>
                <a:gd name="T5" fmla="*/ 0 h 269"/>
                <a:gd name="T6" fmla="*/ 127 w 127"/>
                <a:gd name="T7" fmla="*/ 4 h 269"/>
                <a:gd name="T8" fmla="*/ 31 w 127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9">
                  <a:moveTo>
                    <a:pt x="31" y="269"/>
                  </a:moveTo>
                  <a:lnTo>
                    <a:pt x="0" y="245"/>
                  </a:lnTo>
                  <a:lnTo>
                    <a:pt x="121" y="0"/>
                  </a:lnTo>
                  <a:lnTo>
                    <a:pt x="127" y="4"/>
                  </a:lnTo>
                  <a:lnTo>
                    <a:pt x="31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172"/>
            <p:cNvSpPr>
              <a:spLocks noChangeArrowheads="1"/>
            </p:cNvSpPr>
            <p:nvPr/>
          </p:nvSpPr>
          <p:spPr bwMode="auto">
            <a:xfrm>
              <a:off x="2415" y="3036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R</a:t>
              </a:r>
              <a:endParaRPr lang="en-US" dirty="0"/>
            </a:p>
          </p:txBody>
        </p:sp>
        <p:sp>
          <p:nvSpPr>
            <p:cNvPr id="51" name="Line 173"/>
            <p:cNvSpPr>
              <a:spLocks noChangeShapeType="1"/>
            </p:cNvSpPr>
            <p:nvPr/>
          </p:nvSpPr>
          <p:spPr bwMode="auto">
            <a:xfrm>
              <a:off x="2693" y="3024"/>
              <a:ext cx="7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74"/>
            <p:cNvSpPr>
              <a:spLocks noChangeShapeType="1"/>
            </p:cNvSpPr>
            <p:nvPr/>
          </p:nvSpPr>
          <p:spPr bwMode="auto">
            <a:xfrm>
              <a:off x="2663" y="3035"/>
              <a:ext cx="7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75"/>
            <p:cNvSpPr>
              <a:spLocks noChangeShapeType="1"/>
            </p:cNvSpPr>
            <p:nvPr/>
          </p:nvSpPr>
          <p:spPr bwMode="auto">
            <a:xfrm>
              <a:off x="2634" y="3048"/>
              <a:ext cx="5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76"/>
            <p:cNvSpPr>
              <a:spLocks noChangeShapeType="1"/>
            </p:cNvSpPr>
            <p:nvPr/>
          </p:nvSpPr>
          <p:spPr bwMode="auto">
            <a:xfrm>
              <a:off x="2604" y="3062"/>
              <a:ext cx="6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7"/>
            <p:cNvSpPr>
              <a:spLocks noChangeShapeType="1"/>
            </p:cNvSpPr>
            <p:nvPr/>
          </p:nvSpPr>
          <p:spPr bwMode="auto">
            <a:xfrm>
              <a:off x="2576" y="3073"/>
              <a:ext cx="4" cy="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78"/>
            <p:cNvSpPr>
              <a:spLocks noChangeShapeType="1"/>
            </p:cNvSpPr>
            <p:nvPr/>
          </p:nvSpPr>
          <p:spPr bwMode="auto">
            <a:xfrm>
              <a:off x="2546" y="3086"/>
              <a:ext cx="3" cy="1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79"/>
            <p:cNvSpPr>
              <a:spLocks noChangeShapeType="1"/>
            </p:cNvSpPr>
            <p:nvPr/>
          </p:nvSpPr>
          <p:spPr bwMode="auto">
            <a:xfrm>
              <a:off x="2517" y="3100"/>
              <a:ext cx="3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180"/>
            <p:cNvSpPr>
              <a:spLocks noChangeArrowheads="1"/>
            </p:cNvSpPr>
            <p:nvPr/>
          </p:nvSpPr>
          <p:spPr bwMode="auto">
            <a:xfrm>
              <a:off x="2959" y="3266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FF00"/>
                  </a:solidFill>
                </a:rPr>
                <a:t>H</a:t>
              </a:r>
              <a:endParaRPr lang="en-US"/>
            </a:p>
          </p:txBody>
        </p:sp>
        <p:sp>
          <p:nvSpPr>
            <p:cNvPr id="59" name="Line 181"/>
            <p:cNvSpPr>
              <a:spLocks noChangeShapeType="1"/>
            </p:cNvSpPr>
            <p:nvPr/>
          </p:nvSpPr>
          <p:spPr bwMode="auto">
            <a:xfrm>
              <a:off x="2812" y="3096"/>
              <a:ext cx="140" cy="18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182"/>
            <p:cNvSpPr>
              <a:spLocks noChangeArrowheads="1"/>
            </p:cNvSpPr>
            <p:nvPr/>
          </p:nvSpPr>
          <p:spPr bwMode="auto">
            <a:xfrm>
              <a:off x="2700" y="2590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 dirty="0">
                  <a:solidFill>
                    <a:srgbClr val="000000"/>
                  </a:solidFill>
                </a:rPr>
                <a:t>.</a:t>
              </a:r>
              <a:endParaRPr lang="en-US" dirty="0"/>
            </a:p>
          </p:txBody>
        </p:sp>
        <p:sp>
          <p:nvSpPr>
            <p:cNvPr id="61" name="Rectangle 183"/>
            <p:cNvSpPr>
              <a:spLocks noChangeArrowheads="1"/>
            </p:cNvSpPr>
            <p:nvPr/>
          </p:nvSpPr>
          <p:spPr bwMode="auto">
            <a:xfrm>
              <a:off x="2753" y="2590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62" name="Rectangle 184"/>
            <p:cNvSpPr>
              <a:spLocks noChangeArrowheads="1"/>
            </p:cNvSpPr>
            <p:nvPr/>
          </p:nvSpPr>
          <p:spPr bwMode="auto">
            <a:xfrm>
              <a:off x="3571" y="2950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N</a:t>
              </a:r>
              <a:endParaRPr lang="en-US" dirty="0"/>
            </a:p>
          </p:txBody>
        </p:sp>
        <p:sp>
          <p:nvSpPr>
            <p:cNvPr id="63" name="Rectangle 185"/>
            <p:cNvSpPr>
              <a:spLocks noChangeArrowheads="1"/>
            </p:cNvSpPr>
            <p:nvPr/>
          </p:nvSpPr>
          <p:spPr bwMode="auto">
            <a:xfrm>
              <a:off x="3391" y="3363"/>
              <a:ext cx="14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R</a:t>
              </a:r>
              <a:endParaRPr lang="en-US" dirty="0"/>
            </a:p>
          </p:txBody>
        </p:sp>
        <p:sp>
          <p:nvSpPr>
            <p:cNvPr id="64" name="Line 186"/>
            <p:cNvSpPr>
              <a:spLocks noChangeShapeType="1"/>
            </p:cNvSpPr>
            <p:nvPr/>
          </p:nvSpPr>
          <p:spPr bwMode="auto">
            <a:xfrm flipV="1">
              <a:off x="3470" y="3128"/>
              <a:ext cx="104" cy="2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87"/>
            <p:cNvSpPr>
              <a:spLocks/>
            </p:cNvSpPr>
            <p:nvPr/>
          </p:nvSpPr>
          <p:spPr bwMode="auto">
            <a:xfrm>
              <a:off x="3452" y="3123"/>
              <a:ext cx="128" cy="269"/>
            </a:xfrm>
            <a:custGeom>
              <a:avLst/>
              <a:gdLst>
                <a:gd name="T0" fmla="*/ 31 w 128"/>
                <a:gd name="T1" fmla="*/ 269 h 269"/>
                <a:gd name="T2" fmla="*/ 0 w 128"/>
                <a:gd name="T3" fmla="*/ 246 h 269"/>
                <a:gd name="T4" fmla="*/ 121 w 128"/>
                <a:gd name="T5" fmla="*/ 0 h 269"/>
                <a:gd name="T6" fmla="*/ 128 w 128"/>
                <a:gd name="T7" fmla="*/ 4 h 269"/>
                <a:gd name="T8" fmla="*/ 31 w 128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69">
                  <a:moveTo>
                    <a:pt x="31" y="269"/>
                  </a:moveTo>
                  <a:lnTo>
                    <a:pt x="0" y="246"/>
                  </a:lnTo>
                  <a:lnTo>
                    <a:pt x="121" y="0"/>
                  </a:lnTo>
                  <a:lnTo>
                    <a:pt x="128" y="4"/>
                  </a:lnTo>
                  <a:lnTo>
                    <a:pt x="31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88"/>
            <p:cNvSpPr>
              <a:spLocks noChangeArrowheads="1"/>
            </p:cNvSpPr>
            <p:nvPr/>
          </p:nvSpPr>
          <p:spPr bwMode="auto">
            <a:xfrm>
              <a:off x="3270" y="3048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R</a:t>
              </a:r>
              <a:endParaRPr lang="en-US"/>
            </a:p>
          </p:txBody>
        </p:sp>
        <p:sp>
          <p:nvSpPr>
            <p:cNvPr id="67" name="Line 189"/>
            <p:cNvSpPr>
              <a:spLocks noChangeShapeType="1"/>
            </p:cNvSpPr>
            <p:nvPr/>
          </p:nvSpPr>
          <p:spPr bwMode="auto">
            <a:xfrm>
              <a:off x="3546" y="3035"/>
              <a:ext cx="9" cy="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90"/>
            <p:cNvSpPr>
              <a:spLocks noChangeShapeType="1"/>
            </p:cNvSpPr>
            <p:nvPr/>
          </p:nvSpPr>
          <p:spPr bwMode="auto">
            <a:xfrm>
              <a:off x="3516" y="3048"/>
              <a:ext cx="8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91"/>
            <p:cNvSpPr>
              <a:spLocks noChangeShapeType="1"/>
            </p:cNvSpPr>
            <p:nvPr/>
          </p:nvSpPr>
          <p:spPr bwMode="auto">
            <a:xfrm>
              <a:off x="3487" y="3060"/>
              <a:ext cx="7" cy="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92"/>
            <p:cNvSpPr>
              <a:spLocks noChangeShapeType="1"/>
            </p:cNvSpPr>
            <p:nvPr/>
          </p:nvSpPr>
          <p:spPr bwMode="auto">
            <a:xfrm>
              <a:off x="3459" y="3073"/>
              <a:ext cx="4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93"/>
            <p:cNvSpPr>
              <a:spLocks noChangeShapeType="1"/>
            </p:cNvSpPr>
            <p:nvPr/>
          </p:nvSpPr>
          <p:spPr bwMode="auto">
            <a:xfrm>
              <a:off x="3429" y="3086"/>
              <a:ext cx="4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94"/>
            <p:cNvSpPr>
              <a:spLocks noChangeShapeType="1"/>
            </p:cNvSpPr>
            <p:nvPr/>
          </p:nvSpPr>
          <p:spPr bwMode="auto">
            <a:xfrm>
              <a:off x="3400" y="3098"/>
              <a:ext cx="2" cy="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95"/>
            <p:cNvSpPr>
              <a:spLocks noChangeShapeType="1"/>
            </p:cNvSpPr>
            <p:nvPr/>
          </p:nvSpPr>
          <p:spPr bwMode="auto">
            <a:xfrm>
              <a:off x="3371" y="3111"/>
              <a:ext cx="2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96"/>
            <p:cNvSpPr>
              <a:spLocks noChangeArrowheads="1"/>
            </p:cNvSpPr>
            <p:nvPr/>
          </p:nvSpPr>
          <p:spPr bwMode="auto">
            <a:xfrm>
              <a:off x="3808" y="3276"/>
              <a:ext cx="16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R </a:t>
              </a:r>
              <a:endParaRPr lang="en-US" dirty="0"/>
            </a:p>
          </p:txBody>
        </p:sp>
        <p:sp>
          <p:nvSpPr>
            <p:cNvPr id="75" name="Line 197"/>
            <p:cNvSpPr>
              <a:spLocks noChangeShapeType="1"/>
            </p:cNvSpPr>
            <p:nvPr/>
          </p:nvSpPr>
          <p:spPr bwMode="auto">
            <a:xfrm>
              <a:off x="3667" y="3109"/>
              <a:ext cx="137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198"/>
            <p:cNvSpPr>
              <a:spLocks noChangeArrowheads="1"/>
            </p:cNvSpPr>
            <p:nvPr/>
          </p:nvSpPr>
          <p:spPr bwMode="auto">
            <a:xfrm>
              <a:off x="3555" y="2605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77" name="Rectangle 199"/>
            <p:cNvSpPr>
              <a:spLocks noChangeArrowheads="1"/>
            </p:cNvSpPr>
            <p:nvPr/>
          </p:nvSpPr>
          <p:spPr bwMode="auto">
            <a:xfrm>
              <a:off x="3607" y="2605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86" name="Rectangle 208"/>
            <p:cNvSpPr>
              <a:spLocks noChangeArrowheads="1"/>
            </p:cNvSpPr>
            <p:nvPr/>
          </p:nvSpPr>
          <p:spPr bwMode="auto">
            <a:xfrm>
              <a:off x="4805" y="3105"/>
              <a:ext cx="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405941" y="2724150"/>
            <a:ext cx="8433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itchFamily="2" charset="2"/>
              <a:buChar char="§"/>
            </a:pPr>
            <a:r>
              <a:rPr lang="en-US" sz="2200" dirty="0" err="1">
                <a:latin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amin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nitơ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tương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</a:rPr>
              <a:t> NH</a:t>
            </a:r>
            <a:r>
              <a:rPr lang="en-US" sz="2200" baseline="-25000" dirty="0">
                <a:latin typeface="Times New Roman" pitchFamily="18" charset="0"/>
              </a:rPr>
              <a:t>3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có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tính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bazơ</a:t>
            </a:r>
            <a:r>
              <a:rPr lang="en-US" sz="2200" dirty="0">
                <a:latin typeface="Times New Roman" pitchFamily="18" charset="0"/>
              </a:rPr>
              <a:t>. Amin </a:t>
            </a:r>
            <a:r>
              <a:rPr lang="en-US" sz="2200" dirty="0" err="1">
                <a:latin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gốc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hiđrocacbon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4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57151"/>
            <a:ext cx="6172200" cy="5333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590549"/>
            <a:ext cx="3429000" cy="4726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152941"/>
            <a:ext cx="1905000" cy="472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7886" y="122190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www.youtube.com/watch?v=c3vwvAECqIs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38200" y="173355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metylamin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propylamin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phenolphtalein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593836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anilin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phenolphtalein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33909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000" b="1" i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nl-NL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2000" b="1" i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nl-NL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2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nl-NL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nl-NL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nl-NL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nl-NL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nl-NL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ẹo làm cá mè hôi♨️ cá cóc sông thơm ngon đậm đà✔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"/>
            <a:ext cx="6705600" cy="44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60211"/>
            <a:ext cx="1905000" cy="44319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3429000" cy="4726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8771" y="536265"/>
            <a:ext cx="2326942" cy="450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4445" y="515639"/>
            <a:ext cx="4107892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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509838" y="1014710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HCl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21213" y="713422"/>
            <a:ext cx="11721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CH</a:t>
            </a:r>
            <a:r>
              <a:rPr lang="en-US" sz="2000" b="1" baseline="-25000" dirty="0">
                <a:latin typeface="Times New Roman" pitchFamily="18" charset="0"/>
              </a:rPr>
              <a:t>3</a:t>
            </a:r>
            <a:r>
              <a:rPr lang="en-US" sz="2000" b="1" dirty="0">
                <a:latin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86957" y="1052007"/>
            <a:ext cx="2041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[CH</a:t>
            </a:r>
            <a:r>
              <a:rPr lang="en-US" sz="2000" b="1" baseline="-25000" dirty="0">
                <a:latin typeface="Times New Roman" pitchFamily="18" charset="0"/>
              </a:rPr>
              <a:t>3</a:t>
            </a:r>
            <a:r>
              <a:rPr lang="en-US" sz="2000" b="1" dirty="0">
                <a:latin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</a:rPr>
              <a:t>3 </a:t>
            </a:r>
            <a:r>
              <a:rPr lang="en-US" sz="2000" b="1" dirty="0">
                <a:latin typeface="Times New Roman" pitchFamily="18" charset="0"/>
              </a:rPr>
              <a:t>]</a:t>
            </a:r>
            <a:r>
              <a:rPr lang="en-US" sz="2000" b="1" baseline="30000" dirty="0">
                <a:latin typeface="Times New Roman" pitchFamily="18" charset="0"/>
              </a:rPr>
              <a:t>+</a:t>
            </a:r>
            <a:r>
              <a:rPr lang="en-US" sz="2000" b="1" baseline="-25000" dirty="0">
                <a:latin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</a:rPr>
              <a:t>Cl</a:t>
            </a:r>
            <a:r>
              <a:rPr lang="en-US" sz="2000" b="1" baseline="30000" dirty="0">
                <a:latin typeface="Times New Roman" pitchFamily="18" charset="0"/>
              </a:rPr>
              <a:t>-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119887" y="976015"/>
            <a:ext cx="427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+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3557588" y="128617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564446" y="1427981"/>
            <a:ext cx="759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HCl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720212" y="1431165"/>
            <a:ext cx="12731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C</a:t>
            </a:r>
            <a:r>
              <a:rPr lang="en-US" sz="2000" b="1" baseline="-25000" dirty="0">
                <a:latin typeface="Times New Roman" pitchFamily="18" charset="0"/>
              </a:rPr>
              <a:t>6</a:t>
            </a:r>
            <a:r>
              <a:rPr lang="en-US" sz="2000" b="1" dirty="0">
                <a:latin typeface="Times New Roman" pitchFamily="18" charset="0"/>
              </a:rPr>
              <a:t>H</a:t>
            </a:r>
            <a:r>
              <a:rPr lang="en-US" sz="2000" b="1" baseline="-25000" dirty="0">
                <a:latin typeface="Times New Roman" pitchFamily="18" charset="0"/>
              </a:rPr>
              <a:t>5</a:t>
            </a:r>
            <a:r>
              <a:rPr lang="en-US" sz="2000" b="1" dirty="0">
                <a:latin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4384043" y="1425023"/>
            <a:ext cx="1941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[C</a:t>
            </a:r>
            <a:r>
              <a:rPr lang="en-US" sz="2000" b="1" baseline="-25000" dirty="0">
                <a:latin typeface="Times New Roman" pitchFamily="18" charset="0"/>
              </a:rPr>
              <a:t>6</a:t>
            </a:r>
            <a:r>
              <a:rPr lang="en-US" sz="2000" b="1" dirty="0">
                <a:latin typeface="Times New Roman" pitchFamily="18" charset="0"/>
              </a:rPr>
              <a:t>H</a:t>
            </a:r>
            <a:r>
              <a:rPr lang="en-US" sz="2000" b="1" baseline="-25000" dirty="0">
                <a:latin typeface="Times New Roman" pitchFamily="18" charset="0"/>
              </a:rPr>
              <a:t>5</a:t>
            </a:r>
            <a:r>
              <a:rPr lang="en-US" sz="2000" b="1" dirty="0">
                <a:latin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</a:rPr>
              <a:t>3 </a:t>
            </a:r>
            <a:r>
              <a:rPr lang="en-US" sz="2000" b="1" dirty="0">
                <a:latin typeface="Times New Roman" pitchFamily="18" charset="0"/>
              </a:rPr>
              <a:t>]</a:t>
            </a:r>
            <a:r>
              <a:rPr lang="en-US" sz="2000" b="1" baseline="30000" dirty="0">
                <a:latin typeface="Times New Roman" pitchFamily="18" charset="0"/>
              </a:rPr>
              <a:t>+</a:t>
            </a:r>
            <a:r>
              <a:rPr lang="en-US" sz="2000" b="1" baseline="-25000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Cl</a:t>
            </a:r>
            <a:r>
              <a:rPr lang="en-US" sz="2000" b="1" baseline="30000" dirty="0">
                <a:latin typeface="Times New Roman" pitchFamily="18" charset="0"/>
              </a:rPr>
              <a:t>-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119887" y="1434504"/>
            <a:ext cx="449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+</a:t>
            </a: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3543300" y="160490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6235435" y="1028640"/>
            <a:ext cx="21739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metyl</a:t>
            </a:r>
            <a:r>
              <a:rPr lang="en-US" sz="2000" dirty="0" err="1">
                <a:latin typeface="Times New Roman" pitchFamily="18" charset="0"/>
              </a:rPr>
              <a:t>amoni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clorua</a:t>
            </a:r>
            <a:endParaRPr lang="en-US" sz="2000" baseline="30000" dirty="0">
              <a:latin typeface="Times New Roman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6241340" y="1401656"/>
            <a:ext cx="2289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phenyl</a:t>
            </a:r>
            <a:r>
              <a:rPr lang="en-US" sz="2000" dirty="0" err="1">
                <a:latin typeface="Times New Roman" pitchFamily="18" charset="0"/>
              </a:rPr>
              <a:t>amoni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clorua</a:t>
            </a:r>
            <a:endParaRPr lang="en-US" sz="2000" baseline="30000" dirty="0"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60421" y="1810343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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bazơ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1853719"/>
            <a:ext cx="56388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>
                <a:solidFill>
                  <a:srgbClr val="FF0000"/>
                </a:solidFill>
              </a:rPr>
              <a:t>muối</a:t>
            </a:r>
            <a:r>
              <a:rPr lang="en-US" sz="1900" dirty="0">
                <a:solidFill>
                  <a:srgbClr val="FF0000"/>
                </a:solidFill>
              </a:rPr>
              <a:t> </a:t>
            </a:r>
            <a:r>
              <a:rPr lang="en-US" sz="1900" dirty="0" err="1">
                <a:solidFill>
                  <a:srgbClr val="FF0000"/>
                </a:solidFill>
              </a:rPr>
              <a:t>của</a:t>
            </a:r>
            <a:r>
              <a:rPr lang="en-US" sz="1900" dirty="0">
                <a:solidFill>
                  <a:srgbClr val="FF0000"/>
                </a:solidFill>
              </a:rPr>
              <a:t> </a:t>
            </a:r>
            <a:r>
              <a:rPr lang="en-US" sz="1900" dirty="0" err="1">
                <a:solidFill>
                  <a:srgbClr val="FF0000"/>
                </a:solidFill>
              </a:rPr>
              <a:t>amin</a:t>
            </a:r>
            <a:r>
              <a:rPr lang="en-US" sz="1900" dirty="0">
                <a:solidFill>
                  <a:srgbClr val="FF0000"/>
                </a:solidFill>
              </a:rPr>
              <a:t> + </a:t>
            </a:r>
            <a:r>
              <a:rPr lang="en-US" sz="1900" dirty="0" err="1" smtClean="0">
                <a:solidFill>
                  <a:srgbClr val="FF0000"/>
                </a:solidFill>
              </a:rPr>
              <a:t>bazơ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mạnh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>
                <a:solidFill>
                  <a:srgbClr val="FF0000"/>
                </a:solidFill>
              </a:rPr>
              <a:t>amin</a:t>
            </a:r>
            <a:r>
              <a:rPr lang="en-US" sz="1900" dirty="0">
                <a:solidFill>
                  <a:srgbClr val="FF0000"/>
                </a:solidFill>
              </a:rPr>
              <a:t> + </a:t>
            </a:r>
            <a:r>
              <a:rPr lang="en-US" sz="1900" dirty="0" err="1">
                <a:solidFill>
                  <a:srgbClr val="FF0000"/>
                </a:solidFill>
              </a:rPr>
              <a:t>muối</a:t>
            </a:r>
            <a:r>
              <a:rPr lang="en-US" sz="1900" dirty="0">
                <a:solidFill>
                  <a:srgbClr val="FF0000"/>
                </a:solidFill>
              </a:rPr>
              <a:t> + </a:t>
            </a:r>
            <a:r>
              <a:rPr lang="en-US" sz="1900" dirty="0" smtClean="0">
                <a:solidFill>
                  <a:srgbClr val="FF0000"/>
                </a:solidFill>
              </a:rPr>
              <a:t>H</a:t>
            </a:r>
            <a:r>
              <a:rPr lang="en-US" sz="1900" baseline="-25000" dirty="0" smtClean="0">
                <a:solidFill>
                  <a:srgbClr val="FF0000"/>
                </a:solidFill>
              </a:rPr>
              <a:t>2</a:t>
            </a:r>
            <a:r>
              <a:rPr lang="en-US" sz="1900" dirty="0" smtClean="0">
                <a:solidFill>
                  <a:srgbClr val="FF0000"/>
                </a:solidFill>
              </a:rPr>
              <a:t>O</a:t>
            </a:r>
            <a:endParaRPr lang="en-US" sz="1900" dirty="0">
              <a:solidFill>
                <a:srgbClr val="FF0000"/>
              </a:solidFill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18767" y="2261936"/>
            <a:ext cx="18893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[CH</a:t>
            </a:r>
            <a:r>
              <a:rPr lang="en-US" sz="2000" b="1" baseline="-25000" dirty="0">
                <a:latin typeface="Times New Roman" pitchFamily="18" charset="0"/>
              </a:rPr>
              <a:t>3</a:t>
            </a:r>
            <a:r>
              <a:rPr lang="en-US" sz="2000" b="1" dirty="0">
                <a:latin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</a:rPr>
              <a:t>3 </a:t>
            </a:r>
            <a:r>
              <a:rPr lang="en-US" sz="2000" b="1" dirty="0">
                <a:latin typeface="Times New Roman" pitchFamily="18" charset="0"/>
              </a:rPr>
              <a:t>]</a:t>
            </a:r>
            <a:r>
              <a:rPr lang="en-US" sz="2000" b="1" baseline="30000" dirty="0">
                <a:latin typeface="Times New Roman" pitchFamily="18" charset="0"/>
              </a:rPr>
              <a:t>+</a:t>
            </a:r>
            <a:r>
              <a:rPr lang="en-US" sz="2000" b="1" baseline="-25000" dirty="0">
                <a:latin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</a:rPr>
              <a:t>Cl</a:t>
            </a:r>
            <a:r>
              <a:rPr lang="en-US" sz="2000" b="1" baseline="30000" dirty="0">
                <a:latin typeface="Times New Roman" pitchFamily="18" charset="0"/>
              </a:rPr>
              <a:t>-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449716" y="1979809"/>
            <a:ext cx="3721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1955" y="2282562"/>
            <a:ext cx="102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200" y="226672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419" y="1933100"/>
            <a:ext cx="1237595" cy="810838"/>
          </a:xfrm>
          <a:prstGeom prst="rect">
            <a:avLst/>
          </a:prstGeom>
        </p:spPr>
      </p:pic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391440" y="2251602"/>
            <a:ext cx="5627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+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768065" y="2230732"/>
            <a:ext cx="9443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Na</a:t>
            </a:r>
            <a:r>
              <a:rPr lang="en-US" sz="2000" b="1" dirty="0" err="1" smtClean="0">
                <a:latin typeface="Times New Roman" pitchFamily="18" charset="0"/>
              </a:rPr>
              <a:t>Cl</a:t>
            </a:r>
            <a:endParaRPr lang="en-US" sz="2000" b="1" dirty="0">
              <a:latin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714" y="2191985"/>
            <a:ext cx="324137" cy="557745"/>
          </a:xfrm>
          <a:prstGeom prst="rect">
            <a:avLst/>
          </a:prstGeom>
        </p:spPr>
      </p:pic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7022001" y="2211131"/>
            <a:ext cx="833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latin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</a:rPr>
              <a:t>O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3336" y="2729427"/>
            <a:ext cx="614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sz="2000" b="1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phản</a:t>
            </a:r>
            <a:r>
              <a:rPr lang="en-US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ứng</a:t>
            </a:r>
            <a:r>
              <a:rPr lang="en-US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này</a:t>
            </a:r>
            <a:r>
              <a:rPr lang="en-US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dùng</a:t>
            </a:r>
            <a:r>
              <a:rPr lang="en-US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để</a:t>
            </a:r>
            <a:r>
              <a:rPr lang="en-US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tái</a:t>
            </a:r>
            <a:r>
              <a:rPr lang="en-US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tạo</a:t>
            </a:r>
            <a:r>
              <a:rPr lang="en-US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lại</a:t>
            </a:r>
            <a:r>
              <a:rPr lang="en-US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amin</a:t>
            </a:r>
            <a:r>
              <a:rPr lang="en-US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.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0421" y="3039327"/>
            <a:ext cx="8755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4860925" algn="l"/>
                <a:tab pos="6480810" algn="l"/>
                <a:tab pos="6751320" algn="l"/>
              </a:tabLst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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amin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dung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hidroxit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tủa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45" y="3828953"/>
            <a:ext cx="7837355" cy="7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4" grpId="0"/>
      <p:bldP spid="3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5486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anilin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405671"/>
            <a:ext cx="2486561" cy="458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anilin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971550"/>
            <a:ext cx="82296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https://www.youtube.com/watch?v=VhKDhxv-SdM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9" y="1861314"/>
            <a:ext cx="3770577" cy="1294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57200" y="3409950"/>
            <a:ext cx="4840022" cy="960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+ 3Br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→ C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0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↓ + 3HBr.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33350"/>
            <a:ext cx="7620000" cy="472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86212"/>
              </p:ext>
            </p:extLst>
          </p:nvPr>
        </p:nvGraphicFramePr>
        <p:xfrm>
          <a:off x="2438400" y="1352550"/>
          <a:ext cx="3215274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1218671" imgH="393529" progId="Equation.DSMT4">
                  <p:embed/>
                </p:oleObj>
              </mc:Choice>
              <mc:Fallback>
                <p:oleObj name="Equation" r:id="rId3" imgW="1218671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52550"/>
                        <a:ext cx="3215274" cy="8239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t="41117" r="27388" b="51688"/>
          <a:stretch/>
        </p:blipFill>
        <p:spPr bwMode="auto">
          <a:xfrm>
            <a:off x="501931" y="633466"/>
            <a:ext cx="7803869" cy="6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150225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226695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0,10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-NH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nitơ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đktc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1,12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2,24       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4,48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3,36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86543" y="3218416"/>
                <a:ext cx="3022879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b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N2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=0,1.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𝟎𝟓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𝒎𝒐𝒍</m:t>
                    </m:r>
                  </m:oMath>
                </a14:m>
                <a:endPara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43" y="3218416"/>
                <a:ext cx="3022879" cy="535468"/>
              </a:xfrm>
              <a:prstGeom prst="rect">
                <a:avLst/>
              </a:prstGeom>
              <a:blipFill rotWithShape="1">
                <a:blip r:embed="rId6"/>
                <a:stretch>
                  <a:fillRect l="-181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186543" y="3822216"/>
            <a:ext cx="428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N2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n.22,4 = 0,05.22,4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1,12 lit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610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amoniac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phenylamin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amoniac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phenylamin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			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, 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6: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(X)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(X)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228600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alanin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anilin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metylamin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165735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3060891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3946071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657350"/>
            <a:ext cx="89154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Cho 4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COOH, CH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Z, T.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0,01M, ở 25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0C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72540"/>
              </p:ext>
            </p:extLst>
          </p:nvPr>
        </p:nvGraphicFramePr>
        <p:xfrm>
          <a:off x="2713718" y="2829114"/>
          <a:ext cx="6169025" cy="8856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33805"/>
                <a:gridCol w="1233805"/>
                <a:gridCol w="1233805"/>
                <a:gridCol w="1233805"/>
                <a:gridCol w="1233805"/>
              </a:tblGrid>
              <a:tr h="4428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28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3,37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11,31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3678005"/>
            <a:ext cx="8610600" cy="7987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COOH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15421"/>
            <a:ext cx="8763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-NH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+3Br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 X+ 3HBr. X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bromanilin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2,4,6-tribromanilin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tribromanilin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1,3,5-tribromanilin    </a:t>
            </a:r>
          </a:p>
        </p:txBody>
      </p:sp>
      <p:sp>
        <p:nvSpPr>
          <p:cNvPr id="10" name="Oval 9"/>
          <p:cNvSpPr/>
          <p:nvPr/>
        </p:nvSpPr>
        <p:spPr>
          <a:xfrm>
            <a:off x="2286000" y="112395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76500" y="4109357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15444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3,1 gam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100ml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763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233" y="2872085"/>
            <a:ext cx="491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n 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.V=0,1.1=0,1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730" y="1733550"/>
            <a:ext cx="370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RN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182161" y="2271713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HCl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72327" y="2266950"/>
            <a:ext cx="620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RN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696602" y="2266950"/>
            <a:ext cx="1075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RNHCl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515377" y="2300288"/>
            <a:ext cx="3946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+</a:t>
            </a: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3920315" y="254317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8200" y="3527030"/>
                <a:ext cx="2480166" cy="64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000" baseline="-25000" dirty="0" err="1" smtClean="0">
                    <a:latin typeface="Times New Roman" pitchFamily="18" charset="0"/>
                    <a:cs typeface="Times New Roman" pitchFamily="18" charset="0"/>
                  </a:rPr>
                  <a:t>amin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3,1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0,1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31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27030"/>
                <a:ext cx="2480166" cy="644920"/>
              </a:xfrm>
              <a:prstGeom prst="rect">
                <a:avLst/>
              </a:prstGeom>
              <a:blipFill rotWithShape="1">
                <a:blip r:embed="rId2"/>
                <a:stretch>
                  <a:fillRect l="-2217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276600" y="3619440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R+14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49569" y="384949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3619440"/>
            <a:ext cx="258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6194" y="4189729"/>
            <a:ext cx="263362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 animBg="1"/>
      <p:bldP spid="17" grpId="0"/>
      <p:bldP spid="18" grpId="0"/>
      <p:bldP spid="21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784" y="666750"/>
            <a:ext cx="4639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end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5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7400" y="1"/>
            <a:ext cx="7086600" cy="60959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AMIN, AMINO AXIT VÀ PROTEIN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7206" y="0"/>
            <a:ext cx="2074606" cy="60959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3: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2600" y="1657350"/>
            <a:ext cx="5791200" cy="6095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9: AMIN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3600" y="0"/>
            <a:ext cx="5323114" cy="5333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2089327"/>
              </p:ext>
            </p:extLst>
          </p:nvPr>
        </p:nvGraphicFramePr>
        <p:xfrm>
          <a:off x="762000" y="971550"/>
          <a:ext cx="8077200" cy="361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 Same Side Corner Rectangle 4"/>
          <p:cNvSpPr/>
          <p:nvPr/>
        </p:nvSpPr>
        <p:spPr>
          <a:xfrm>
            <a:off x="1052909" y="2343150"/>
            <a:ext cx="6991083" cy="6639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7145" rIns="17145" bIns="17145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700" kern="1200" dirty="0"/>
          </a:p>
        </p:txBody>
      </p:sp>
    </p:spTree>
    <p:extLst>
      <p:ext uri="{BB962C8B-B14F-4D97-AF65-F5344CB8AC3E}">
        <p14:creationId xmlns:p14="http://schemas.microsoft.com/office/powerpoint/2010/main" val="60281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57151"/>
            <a:ext cx="6172200" cy="5333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6675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18104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Wingdings" pitchFamily="2" charset="2"/>
              <a:buChar char="§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fr-F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fr-F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hidrocacbon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43400" y="2184796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b="1" baseline="-25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15000" y="219075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1181100" y="2714797"/>
            <a:ext cx="1752600" cy="919163"/>
            <a:chOff x="192" y="2448"/>
            <a:chExt cx="1104" cy="772"/>
          </a:xfrm>
        </p:grpSpPr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384" y="2448"/>
              <a:ext cx="91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192" y="2448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648" y="2760"/>
              <a:ext cx="0" cy="144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504" y="2832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28" name="Group 94"/>
          <p:cNvGrpSpPr>
            <a:grpSpLocks/>
          </p:cNvGrpSpPr>
          <p:nvPr/>
        </p:nvGrpSpPr>
        <p:grpSpPr bwMode="auto">
          <a:xfrm>
            <a:off x="4343770" y="3867150"/>
            <a:ext cx="2209430" cy="857250"/>
            <a:chOff x="3840" y="1488"/>
            <a:chExt cx="1342" cy="720"/>
          </a:xfrm>
        </p:grpSpPr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4281" y="1872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000" b="1" baseline="-25000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30" name="Group 93"/>
            <p:cNvGrpSpPr>
              <a:grpSpLocks/>
            </p:cNvGrpSpPr>
            <p:nvPr/>
          </p:nvGrpSpPr>
          <p:grpSpPr bwMode="auto">
            <a:xfrm>
              <a:off x="3840" y="1488"/>
              <a:ext cx="1342" cy="432"/>
              <a:chOff x="3840" y="1488"/>
              <a:chExt cx="1342" cy="432"/>
            </a:xfrm>
          </p:grpSpPr>
          <p:grpSp>
            <p:nvGrpSpPr>
              <p:cNvPr id="31" name="Group 39"/>
              <p:cNvGrpSpPr>
                <a:grpSpLocks/>
              </p:cNvGrpSpPr>
              <p:nvPr/>
            </p:nvGrpSpPr>
            <p:grpSpPr bwMode="auto">
              <a:xfrm>
                <a:off x="3840" y="1488"/>
                <a:ext cx="1056" cy="432"/>
                <a:chOff x="1536" y="1680"/>
                <a:chExt cx="1056" cy="432"/>
              </a:xfrm>
            </p:grpSpPr>
            <p:sp>
              <p:nvSpPr>
                <p:cNvPr id="3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536" y="1680"/>
                  <a:ext cx="1056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2000" b="1" dirty="0" smtClean="0">
                      <a:solidFill>
                        <a:srgbClr val="003399"/>
                      </a:solidFill>
                      <a:latin typeface="Times New Roman" pitchFamily="18" charset="0"/>
                      <a:cs typeface="Times New Roman" pitchFamily="18" charset="0"/>
                    </a:rPr>
                    <a:t> CH</a:t>
                  </a:r>
                  <a:r>
                    <a:rPr lang="en-US" sz="2000" b="1" baseline="-25000" dirty="0" smtClean="0">
                      <a:solidFill>
                        <a:srgbClr val="003399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2000" b="1" baseline="-25000" dirty="0" smtClean="0">
                      <a:solidFill>
                        <a:srgbClr val="8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– </a:t>
                  </a:r>
                  <a:r>
                    <a:rPr lang="en-US" sz="2000" b="1" dirty="0">
                      <a:solidFill>
                        <a:srgbClr val="CC0000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– </a:t>
                  </a:r>
                  <a:endParaRPr lang="en-US" sz="2000" b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Line 41"/>
                <p:cNvSpPr>
                  <a:spLocks noChangeShapeType="1"/>
                </p:cNvSpPr>
                <p:nvPr/>
              </p:nvSpPr>
              <p:spPr bwMode="auto">
                <a:xfrm>
                  <a:off x="2091" y="196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32" name="Text Box 43"/>
              <p:cNvSpPr txBox="1">
                <a:spLocks noChangeArrowheads="1"/>
              </p:cNvSpPr>
              <p:nvPr/>
            </p:nvSpPr>
            <p:spPr bwMode="auto">
              <a:xfrm>
                <a:off x="4563" y="1488"/>
                <a:ext cx="619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000" b="1" baseline="-25000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b="1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</p:grp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1066800" y="2189048"/>
            <a:ext cx="17526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</a:rPr>
              <a:t>Amoniac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4913349" y="1712908"/>
            <a:ext cx="153987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Times New Roman" pitchFamily="18" charset="0"/>
              </a:rPr>
              <a:t>Amin 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343400" y="2724150"/>
            <a:ext cx="2209800" cy="406004"/>
            <a:chOff x="4419599" y="2870599"/>
            <a:chExt cx="2209800" cy="406004"/>
          </a:xfrm>
        </p:grpSpPr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4419599" y="2870599"/>
              <a:ext cx="2209800" cy="406004"/>
              <a:chOff x="4272" y="1680"/>
              <a:chExt cx="1392" cy="341"/>
            </a:xfrm>
          </p:grpSpPr>
          <p:sp>
            <p:nvSpPr>
              <p:cNvPr id="20" name="Text Box 29"/>
              <p:cNvSpPr txBox="1">
                <a:spLocks noChangeArrowheads="1"/>
              </p:cNvSpPr>
              <p:nvPr/>
            </p:nvSpPr>
            <p:spPr bwMode="auto">
              <a:xfrm>
                <a:off x="4272" y="1680"/>
                <a:ext cx="116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000" b="1" baseline="-25000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b="1" baseline="-25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0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NH</a:t>
                </a:r>
                <a:endParaRPr lang="en-US" sz="2000" b="1" baseline="-250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31"/>
              <p:cNvSpPr txBox="1">
                <a:spLocks noChangeArrowheads="1"/>
              </p:cNvSpPr>
              <p:nvPr/>
            </p:nvSpPr>
            <p:spPr bwMode="auto">
              <a:xfrm>
                <a:off x="5040" y="1685"/>
                <a:ext cx="62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000" b="1" baseline="-25000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5562600" y="310515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>
            <a:stCxn id="24" idx="3"/>
          </p:cNvCxnSpPr>
          <p:nvPr/>
        </p:nvCxnSpPr>
        <p:spPr>
          <a:xfrm flipV="1">
            <a:off x="2933700" y="2384851"/>
            <a:ext cx="1181100" cy="560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4" idx="3"/>
          </p:cNvCxnSpPr>
          <p:nvPr/>
        </p:nvCxnSpPr>
        <p:spPr>
          <a:xfrm>
            <a:off x="2933700" y="2945779"/>
            <a:ext cx="1181100" cy="178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4" idx="3"/>
          </p:cNvCxnSpPr>
          <p:nvPr/>
        </p:nvCxnSpPr>
        <p:spPr>
          <a:xfrm>
            <a:off x="2933700" y="2945779"/>
            <a:ext cx="1181100" cy="997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181100" y="2714797"/>
            <a:ext cx="419100" cy="4191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76400" y="3219450"/>
            <a:ext cx="419100" cy="4191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247900" y="2724150"/>
            <a:ext cx="419100" cy="4191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343400" y="3181350"/>
            <a:ext cx="2209800" cy="406004"/>
            <a:chOff x="6477000" y="2876550"/>
            <a:chExt cx="2209800" cy="406004"/>
          </a:xfrm>
        </p:grpSpPr>
        <p:grpSp>
          <p:nvGrpSpPr>
            <p:cNvPr id="63" name="Group 28"/>
            <p:cNvGrpSpPr>
              <a:grpSpLocks/>
            </p:cNvGrpSpPr>
            <p:nvPr/>
          </p:nvGrpSpPr>
          <p:grpSpPr bwMode="auto">
            <a:xfrm>
              <a:off x="6477000" y="2876550"/>
              <a:ext cx="2209800" cy="406004"/>
              <a:chOff x="4272" y="1680"/>
              <a:chExt cx="1392" cy="341"/>
            </a:xfrm>
          </p:grpSpPr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4272" y="1680"/>
                <a:ext cx="116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000" b="1" baseline="-25000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b="1" baseline="-25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0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NH</a:t>
                </a:r>
                <a:endParaRPr lang="en-US" sz="2000" b="1" baseline="-250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auto">
              <a:xfrm>
                <a:off x="5040" y="1685"/>
                <a:ext cx="62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b="1" baseline="-25000" dirty="0" smtClean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 smtClean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b="1" baseline="-25000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7620000" y="310515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Right Brace 73"/>
          <p:cNvSpPr/>
          <p:nvPr/>
        </p:nvSpPr>
        <p:spPr>
          <a:xfrm>
            <a:off x="6453224" y="2924175"/>
            <a:ext cx="99976" cy="485775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239000" y="2190750"/>
            <a:ext cx="990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39000" y="3040618"/>
            <a:ext cx="990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39000" y="3867150"/>
            <a:ext cx="990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35" grpId="0" animBg="1"/>
      <p:bldP spid="36" grpId="0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2" grpId="0" animBg="1"/>
      <p:bldP spid="62" grpId="1" animBg="1"/>
      <p:bldP spid="62" grpId="2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57150"/>
            <a:ext cx="6172200" cy="381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601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2600" y="52601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Theo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1581150"/>
            <a:ext cx="17526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3638550"/>
            <a:ext cx="17526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hidrocacbon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2362200" y="1981200"/>
            <a:ext cx="876300" cy="59055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2362200" y="1123950"/>
            <a:ext cx="876300" cy="6477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62200" y="1885950"/>
            <a:ext cx="876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2362200" y="4029075"/>
            <a:ext cx="876300" cy="29527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flipV="1">
            <a:off x="2362200" y="3543300"/>
            <a:ext cx="876300" cy="32385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29000" y="1657350"/>
            <a:ext cx="3810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9000" y="2419350"/>
            <a:ext cx="3810000" cy="685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29000" y="819150"/>
            <a:ext cx="3810000" cy="4762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00600" y="819150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00600" y="1638240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-R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953000" y="2343150"/>
            <a:ext cx="1082348" cy="781110"/>
            <a:chOff x="4953000" y="2419350"/>
            <a:chExt cx="1082348" cy="781110"/>
          </a:xfrm>
        </p:grpSpPr>
        <p:sp>
          <p:nvSpPr>
            <p:cNvPr id="44" name="Rectangle 43"/>
            <p:cNvSpPr/>
            <p:nvPr/>
          </p:nvSpPr>
          <p:spPr>
            <a:xfrm>
              <a:off x="4953000" y="2419350"/>
              <a:ext cx="10823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-R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34000" y="280035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86400" y="2724150"/>
              <a:ext cx="0" cy="133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 Box 59"/>
          <p:cNvSpPr txBox="1">
            <a:spLocks noChangeArrowheads="1"/>
          </p:cNvSpPr>
          <p:nvPr/>
        </p:nvSpPr>
        <p:spPr bwMode="auto">
          <a:xfrm>
            <a:off x="3429000" y="3343245"/>
            <a:ext cx="3810000" cy="40011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3429000" y="4124295"/>
            <a:ext cx="3810000" cy="40011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4914900" y="4124295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4905733" y="3343245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</a:rPr>
              <a:t>C</a:t>
            </a:r>
            <a:r>
              <a:rPr lang="en-US" sz="2000" b="1" baseline="-25000" dirty="0" smtClean="0">
                <a:solidFill>
                  <a:srgbClr val="003399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003399"/>
                </a:solidFill>
                <a:latin typeface="Times New Roman" pitchFamily="18" charset="0"/>
              </a:rPr>
              <a:t>5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–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NH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45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 animBg="1"/>
      <p:bldP spid="21" grpId="0" animBg="1"/>
      <p:bldP spid="38" grpId="0" animBg="1"/>
      <p:bldP spid="39" grpId="0" animBg="1"/>
      <p:bldP spid="40" grpId="0" animBg="1"/>
      <p:bldP spid="41" grpId="0"/>
      <p:bldP spid="42" grpId="0"/>
      <p:bldP spid="49" grpId="0" animBg="1"/>
      <p:bldP spid="50" grpId="0" animBg="1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57150"/>
            <a:ext cx="6172200" cy="381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435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95244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CTPT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no,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2n+3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(n≥1)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485840"/>
            <a:ext cx="3153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fr-FR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fr-F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fr-FR" sz="20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(n&lt;5)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943040"/>
            <a:ext cx="8582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CH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N; C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 ; C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N; C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42073"/>
              </p:ext>
            </p:extLst>
          </p:nvPr>
        </p:nvGraphicFramePr>
        <p:xfrm>
          <a:off x="1023256" y="2571750"/>
          <a:ext cx="7130144" cy="847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472"/>
                <a:gridCol w="1401557"/>
                <a:gridCol w="1167964"/>
                <a:gridCol w="1110122"/>
                <a:gridCol w="1426029"/>
              </a:tblGrid>
              <a:tr h="344388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fr-FR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fr-FR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fr-FR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214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fr-F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 2</a:t>
                      </a:r>
                      <a:r>
                        <a:rPr lang="fr-FR" sz="18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n-1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400" y="302895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3328" y="2996236"/>
            <a:ext cx="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2998441"/>
            <a:ext cx="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2996236"/>
            <a:ext cx="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1908" y="3905220"/>
            <a:ext cx="1693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fr-FR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>
            <a:off x="1889531" y="4195672"/>
            <a:ext cx="876300" cy="295275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1875603" y="3781425"/>
            <a:ext cx="876300" cy="323850"/>
          </a:xfrm>
          <a:prstGeom prst="bentConnector3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2768511" y="3538417"/>
            <a:ext cx="2086626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" name="Text Box 59"/>
          <p:cNvSpPr txBox="1">
            <a:spLocks noChangeArrowheads="1"/>
          </p:cNvSpPr>
          <p:nvPr/>
        </p:nvSpPr>
        <p:spPr bwMode="auto">
          <a:xfrm>
            <a:off x="2765831" y="4196460"/>
            <a:ext cx="178182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4547658" y="3538417"/>
            <a:ext cx="4952686" cy="40493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fontAlgn="base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hidrocacbon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2969"/>
            <a:ext cx="8229600" cy="1984772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err="1" smtClean="0">
                <a:solidFill>
                  <a:srgbClr val="00B050"/>
                </a:solidFill>
              </a:rPr>
              <a:t>Tên</a:t>
            </a:r>
            <a:r>
              <a:rPr lang="en-US" sz="2400" b="1" u="sng" dirty="0" smtClean="0">
                <a:solidFill>
                  <a:srgbClr val="00B05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thay</a:t>
            </a:r>
            <a:r>
              <a:rPr lang="en-US" sz="2400" b="1" u="sng" dirty="0" smtClean="0">
                <a:solidFill>
                  <a:srgbClr val="00B05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thế</a:t>
            </a:r>
            <a:r>
              <a:rPr lang="en-US" sz="2400" b="1" u="sng" dirty="0" smtClean="0">
                <a:solidFill>
                  <a:srgbClr val="00B050"/>
                </a:solidFill>
              </a:rPr>
              <a:t>:</a:t>
            </a:r>
            <a:br>
              <a:rPr lang="en-US" sz="2400" b="1" u="sng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- </a:t>
            </a:r>
            <a:r>
              <a:rPr lang="en-US" sz="2400" dirty="0" err="1" smtClean="0">
                <a:solidFill>
                  <a:srgbClr val="00B050"/>
                </a:solidFill>
              </a:rPr>
              <a:t>Chọn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mạch</a:t>
            </a:r>
            <a:r>
              <a:rPr lang="en-US" sz="2400" dirty="0" smtClean="0">
                <a:solidFill>
                  <a:srgbClr val="00B050"/>
                </a:solidFill>
              </a:rPr>
              <a:t> C </a:t>
            </a:r>
            <a:r>
              <a:rPr lang="en-US" sz="2400" dirty="0" err="1" smtClean="0">
                <a:solidFill>
                  <a:srgbClr val="00B050"/>
                </a:solidFill>
              </a:rPr>
              <a:t>dài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nhất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có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chứa</a:t>
            </a:r>
            <a:r>
              <a:rPr lang="en-US" sz="2400" dirty="0" smtClean="0">
                <a:solidFill>
                  <a:srgbClr val="00B050"/>
                </a:solidFill>
              </a:rPr>
              <a:t> N </a:t>
            </a:r>
            <a:r>
              <a:rPr lang="en-US" sz="2400" dirty="0" err="1" smtClean="0">
                <a:solidFill>
                  <a:srgbClr val="00B050"/>
                </a:solidFill>
              </a:rPr>
              <a:t>làm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mạch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chính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- </a:t>
            </a:r>
            <a:r>
              <a:rPr lang="en-US" sz="2400" dirty="0" err="1" smtClean="0">
                <a:solidFill>
                  <a:srgbClr val="00B050"/>
                </a:solidFill>
              </a:rPr>
              <a:t>Gọi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tên</a:t>
            </a:r>
            <a:r>
              <a:rPr lang="en-US" sz="2400" dirty="0" smtClean="0">
                <a:solidFill>
                  <a:srgbClr val="00B050"/>
                </a:solidFill>
              </a:rPr>
              <a:t>: </a:t>
            </a:r>
            <a:r>
              <a:rPr lang="en-US" sz="2400" dirty="0"/>
              <a:t>N,(N) +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</a:t>
            </a:r>
            <a:r>
              <a:rPr lang="en-US" sz="2400" dirty="0" err="1"/>
              <a:t>hidrocacbon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+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+ (STT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amin</a:t>
            </a:r>
            <a:r>
              <a:rPr lang="en-US" sz="2400" dirty="0"/>
              <a:t>) + </a:t>
            </a:r>
            <a:r>
              <a:rPr lang="en-US" sz="2400" dirty="0" err="1" smtClean="0"/>
              <a:t>amin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1962151"/>
            <a:ext cx="4383505" cy="685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dirty="0" err="1" smtClean="0"/>
              <a:t>Ví</a:t>
            </a:r>
            <a:r>
              <a:rPr lang="en-US" sz="5900" dirty="0" smtClean="0"/>
              <a:t> </a:t>
            </a:r>
            <a:r>
              <a:rPr lang="en-US" sz="5900" dirty="0" err="1" smtClean="0"/>
              <a:t>dụ</a:t>
            </a:r>
            <a:r>
              <a:rPr lang="en-US" sz="5900" dirty="0" smtClean="0"/>
              <a:t>: CH</a:t>
            </a:r>
            <a:r>
              <a:rPr lang="en-US" sz="5900" baseline="-25000" dirty="0" smtClean="0"/>
              <a:t>3</a:t>
            </a:r>
            <a:r>
              <a:rPr lang="en-US" sz="5900" dirty="0" smtClean="0"/>
              <a:t>-</a:t>
            </a:r>
            <a:r>
              <a:rPr lang="en-US" sz="5900" dirty="0" smtClean="0">
                <a:solidFill>
                  <a:srgbClr val="FF0000"/>
                </a:solidFill>
              </a:rPr>
              <a:t>NH- CH</a:t>
            </a:r>
            <a:r>
              <a:rPr lang="en-US" sz="5900" baseline="-25000" dirty="0" smtClean="0">
                <a:solidFill>
                  <a:srgbClr val="FF0000"/>
                </a:solidFill>
              </a:rPr>
              <a:t>2</a:t>
            </a:r>
            <a:r>
              <a:rPr lang="en-US" sz="5900" dirty="0" smtClean="0">
                <a:solidFill>
                  <a:srgbClr val="FF0000"/>
                </a:solidFill>
              </a:rPr>
              <a:t>-CH</a:t>
            </a:r>
            <a:r>
              <a:rPr lang="en-US" sz="5900" baseline="-25000" dirty="0" smtClean="0">
                <a:solidFill>
                  <a:srgbClr val="FF0000"/>
                </a:solidFill>
              </a:rPr>
              <a:t>2</a:t>
            </a:r>
            <a:r>
              <a:rPr lang="en-US" sz="5900" dirty="0" smtClean="0">
                <a:solidFill>
                  <a:srgbClr val="FF0000"/>
                </a:solidFill>
              </a:rPr>
              <a:t>-CH</a:t>
            </a:r>
            <a:r>
              <a:rPr lang="en-US" sz="5900" baseline="-25000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</a:rPr>
              <a:t>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896131"/>
            <a:ext cx="380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N- </a:t>
            </a:r>
            <a:r>
              <a:rPr lang="en-US" sz="2800" dirty="0" err="1" smtClean="0"/>
              <a:t>metyl</a:t>
            </a:r>
            <a:r>
              <a:rPr lang="en-US" sz="2800" dirty="0" err="1" smtClean="0">
                <a:solidFill>
                  <a:srgbClr val="FF0000"/>
                </a:solidFill>
              </a:rPr>
              <a:t>propan</a:t>
            </a:r>
            <a:r>
              <a:rPr lang="en-US" sz="2800" dirty="0" smtClean="0">
                <a:solidFill>
                  <a:srgbClr val="FF0000"/>
                </a:solidFill>
              </a:rPr>
              <a:t> -1-amin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72415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N – CH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- CH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/>
              <a:t> </a:t>
            </a:r>
            <a:r>
              <a:rPr lang="en-US" sz="2800" dirty="0" smtClean="0"/>
              <a:t>        CH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14600" y="312500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27241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N,N- </a:t>
            </a:r>
            <a:r>
              <a:rPr lang="en-US" sz="2800" dirty="0" err="1" smtClean="0"/>
              <a:t>dimetyl</a:t>
            </a:r>
            <a:r>
              <a:rPr lang="en-US" sz="2800" dirty="0" err="1" smtClean="0">
                <a:solidFill>
                  <a:srgbClr val="FF0000"/>
                </a:solidFill>
              </a:rPr>
              <a:t>etanamin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04612"/>
              </p:ext>
            </p:extLst>
          </p:nvPr>
        </p:nvGraphicFramePr>
        <p:xfrm>
          <a:off x="304801" y="133350"/>
          <a:ext cx="46482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682"/>
                <a:gridCol w="786619"/>
                <a:gridCol w="786619"/>
                <a:gridCol w="929640"/>
                <a:gridCol w="929640"/>
              </a:tblGrid>
              <a:tr h="262963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1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n-1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fr-FR" sz="1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fr-FR" sz="1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2490788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lvl="0" indent="-285750" fontAlgn="base">
              <a:buFont typeface="Wingdings" pitchFamily="2" charset="2"/>
              <a:buChar char="v"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(2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 fontAlgn="base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47345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lvl="0" indent="-285750" fontAlgn="base">
              <a:buFont typeface="Wingdings" pitchFamily="2" charset="2"/>
              <a:buChar char="v"/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fr-FR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(1)   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427283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CH</a:t>
            </a:r>
            <a:r>
              <a:rPr lang="fr-FR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871" y="317930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fr-F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(1/1/0)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86000" y="226695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                 -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baseline="-250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819400" y="2273300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 H</a:t>
            </a:r>
            <a:r>
              <a:rPr lang="en-US" baseline="-25000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endParaRPr lang="en-US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133600" y="2266950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 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</a:rPr>
              <a:t> C     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- 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</a:rPr>
              <a:t>C     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963862" y="3070504"/>
            <a:ext cx="304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</a:rPr>
              <a:t>- NH -</a:t>
            </a:r>
            <a:endParaRPr lang="en-US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133600" y="3064154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 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</a:rPr>
              <a:t>C               </a:t>
            </a:r>
            <a:r>
              <a:rPr lang="en-US" dirty="0" err="1">
                <a:solidFill>
                  <a:srgbClr val="003366"/>
                </a:solidFill>
                <a:latin typeface="Times New Roman" pitchFamily="18" charset="0"/>
              </a:rPr>
              <a:t>C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743200" y="3064154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</a:rPr>
              <a:t>          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aseline="-25000" dirty="0" err="1" smtClean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</a:rPr>
              <a:t>    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362200" y="2490789"/>
            <a:ext cx="152400" cy="960716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29200" y="57150"/>
            <a:ext cx="19812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 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metyl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etyl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l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propyl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10400" y="57150"/>
            <a:ext cx="2057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   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phenyl</a:t>
            </a:r>
          </a:p>
          <a:p>
            <a:pPr algn="l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: benzyl</a:t>
            </a:r>
          </a:p>
          <a:p>
            <a:pPr algn="l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2400" y="1428750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etyl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5432" y="2234353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5432" y="3131314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đimetyl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Admin\Desktop\Elea ( 24- 02-2015)\AMIN Elearning3( 24- 02-2015)\Ghi âm\Đongphan.mp3"/>
  <p:tag name="PPSNARRATION" val="11,533746686,C:\Documents and Settings\Admin\Desktop\Elea ( 24- 02-2015)\AMIN Elearning3( 27 02-2015)\BAI AMIN (A)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356362827,D:\GIAO AN NOP SO\Ami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1533</Words>
  <Application>Microsoft Office PowerPoint</Application>
  <PresentationFormat>On-screen Show (16:9)</PresentationFormat>
  <Paragraphs>355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Symbol</vt:lpstr>
      <vt:lpstr>Times New Roman</vt:lpstr>
      <vt:lpstr>VNI-Times</vt:lpstr>
      <vt:lpstr>Wingdings</vt:lpstr>
      <vt:lpstr>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Tên thay thế: - Chọn mạch C dài nhất có chứa N làm mạch chính. - Gọi tên: N,(N) + tên gốc hidrocacbon liên kết N không thuộc mạch chính + tên mạch chính + (STT nhóm amin) + amin </vt:lpstr>
      <vt:lpstr>PowerPoint Presentation</vt:lpstr>
      <vt:lpstr>PowerPoint Presentation</vt:lpstr>
      <vt:lpstr>PowerPoint Presentation</vt:lpstr>
      <vt:lpstr>PowerPoint Presentation</vt:lpstr>
      <vt:lpstr>Danh pháp: Bảng 3.1. Tên gọi một vài amin (sgk trang 41)</vt:lpstr>
      <vt:lpstr>PowerPoint Presentation</vt:lpstr>
      <vt:lpstr>PowerPoint Presentation</vt:lpstr>
      <vt:lpstr>PowerPoint Presentation</vt:lpstr>
      <vt:lpstr>PowerPoint Presentation</vt:lpstr>
      <vt:lpstr>1. Cấu tạo phân tử amin</vt:lpstr>
      <vt:lpstr>2. Tính chất hóa học</vt:lpstr>
      <vt:lpstr>2. Tính chất hóa học: </vt:lpstr>
      <vt:lpstr>b. Phản ứng thế ở nhân thơm của anilin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MTGR</dc:creator>
  <cp:lastModifiedBy>Dell</cp:lastModifiedBy>
  <cp:revision>88</cp:revision>
  <dcterms:created xsi:type="dcterms:W3CDTF">2021-10-10T13:06:59Z</dcterms:created>
  <dcterms:modified xsi:type="dcterms:W3CDTF">2021-10-15T17:52:09Z</dcterms:modified>
</cp:coreProperties>
</file>